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38" r:id="rId2"/>
    <p:sldId id="407" r:id="rId3"/>
    <p:sldId id="551" r:id="rId4"/>
    <p:sldId id="587" r:id="rId5"/>
    <p:sldId id="631" r:id="rId6"/>
    <p:sldId id="785" r:id="rId7"/>
    <p:sldId id="588" r:id="rId8"/>
    <p:sldId id="572" r:id="rId9"/>
    <p:sldId id="569" r:id="rId10"/>
    <p:sldId id="591" r:id="rId11"/>
    <p:sldId id="571" r:id="rId12"/>
    <p:sldId id="592" r:id="rId13"/>
    <p:sldId id="761" r:id="rId14"/>
    <p:sldId id="786" r:id="rId15"/>
    <p:sldId id="779" r:id="rId16"/>
    <p:sldId id="578" r:id="rId17"/>
    <p:sldId id="781" r:id="rId18"/>
    <p:sldId id="784" r:id="rId19"/>
    <p:sldId id="783" r:id="rId20"/>
    <p:sldId id="633" r:id="rId21"/>
    <p:sldId id="639" r:id="rId22"/>
    <p:sldId id="640" r:id="rId23"/>
    <p:sldId id="612" r:id="rId24"/>
    <p:sldId id="642" r:id="rId25"/>
    <p:sldId id="644" r:id="rId26"/>
    <p:sldId id="614" r:id="rId27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712B98-7CDD-4D86-96B9-DD7EB6C4F0A6}">
          <p14:sldIdLst/>
        </p14:section>
        <p14:section name="Untitled Section" id="{FCE16A5D-DBBC-42BD-8E09-21DA000D3502}">
          <p14:sldIdLst>
            <p14:sldId id="338"/>
            <p14:sldId id="407"/>
            <p14:sldId id="551"/>
            <p14:sldId id="587"/>
            <p14:sldId id="631"/>
            <p14:sldId id="785"/>
            <p14:sldId id="588"/>
            <p14:sldId id="572"/>
            <p14:sldId id="569"/>
            <p14:sldId id="591"/>
            <p14:sldId id="571"/>
            <p14:sldId id="592"/>
            <p14:sldId id="761"/>
            <p14:sldId id="786"/>
            <p14:sldId id="779"/>
            <p14:sldId id="578"/>
            <p14:sldId id="781"/>
            <p14:sldId id="784"/>
            <p14:sldId id="783"/>
            <p14:sldId id="633"/>
            <p14:sldId id="639"/>
            <p14:sldId id="640"/>
            <p14:sldId id="612"/>
            <p14:sldId id="642"/>
            <p14:sldId id="644"/>
            <p14:sldId id="6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FFFFFF"/>
    <a:srgbClr val="FF9933"/>
    <a:srgbClr val="FFCC00"/>
    <a:srgbClr val="FFFF00"/>
    <a:srgbClr val="FF99CC"/>
    <a:srgbClr val="CC99FF"/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85429" autoAdjust="0"/>
  </p:normalViewPr>
  <p:slideViewPr>
    <p:cSldViewPr>
      <p:cViewPr varScale="1">
        <p:scale>
          <a:sx n="86" d="100"/>
          <a:sy n="86" d="100"/>
        </p:scale>
        <p:origin x="208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3023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98103" cy="51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8922" y="1"/>
            <a:ext cx="3116228" cy="51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4025"/>
            <a:ext cx="3198103" cy="4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8922" y="9134025"/>
            <a:ext cx="3116228" cy="4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1E966B-D094-4A9A-B0C9-931ACE5329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97940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98103" cy="51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8922" y="1"/>
            <a:ext cx="3116228" cy="51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1425" y="736600"/>
            <a:ext cx="4814888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4161" y="4567012"/>
            <a:ext cx="5326829" cy="43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4025"/>
            <a:ext cx="3198103" cy="4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8922" y="9134025"/>
            <a:ext cx="3116228" cy="4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7D539F-3639-4C82-BF71-1EF3CBA8CF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5786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Song associated with the Liberation of 1944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26F2572-0705-49F7-853C-B259AC79D7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E3F67B-6B95-4AC9-AF01-A1E72DC68E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142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34FC-A351-345B-5420-3BF4AFA7D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CAFB7-0028-CAE0-CBFD-11F92EF67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06600" y="687388"/>
            <a:ext cx="3302000" cy="24765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E7B724-8436-E731-2CE1-4037534DD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26E0-1AE5-2055-FF0D-43EA70B38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1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6600" y="687388"/>
            <a:ext cx="3302000" cy="247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Valwah</a:t>
            </a:r>
            <a:r>
              <a:rPr lang="en-CA" dirty="0"/>
              <a:t>. </a:t>
            </a:r>
            <a:r>
              <a:rPr lang="en-CA" dirty="0" err="1"/>
              <a:t>Boerbon</a:t>
            </a:r>
            <a:r>
              <a:rPr lang="en-CA" dirty="0"/>
              <a:t>. </a:t>
            </a:r>
            <a:r>
              <a:rPr lang="en-CA" dirty="0" err="1"/>
              <a:t>Gaiz</a:t>
            </a:r>
            <a:r>
              <a:rPr lang="en-CA" dirty="0"/>
              <a:t>. </a:t>
            </a:r>
          </a:p>
          <a:p>
            <a:r>
              <a:rPr lang="en-CA" dirty="0"/>
              <a:t>Massacre: Queen Catherine de’ Medici is against the Huguenots and wanted a powerful Huguenot admiral killed. The first attempt failed. </a:t>
            </a:r>
          </a:p>
          <a:p>
            <a:r>
              <a:rPr lang="en-CA" dirty="0"/>
              <a:t>A powerful Huguenot admiral was assassinated during the marriage of Henry III of Navarre (house of Bourbon) to the king’s sister Margaret (house of Valois). </a:t>
            </a:r>
          </a:p>
          <a:p>
            <a:r>
              <a:rPr lang="en-CA" dirty="0"/>
              <a:t>The assassination sparked a massacre, which spread from Paris to other French provinces. </a:t>
            </a:r>
          </a:p>
          <a:p>
            <a:r>
              <a:rPr lang="en-CA" dirty="0"/>
              <a:t>1685: The Netherlands received the most Huguenot refugees: 75,000-100,000 including 200 pastors.</a:t>
            </a:r>
          </a:p>
          <a:p>
            <a:r>
              <a:rPr lang="en-CA" dirty="0"/>
              <a:t>Huguenots had been banned from Canada in 1633, and again in 1685.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65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E8EB0-AFF2-5472-8408-05800CF1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36487-27CC-9947-F81C-DACDD9413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06600" y="687388"/>
            <a:ext cx="3302000" cy="24765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7A347-AF42-F306-86E7-23C6A8588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Valwah</a:t>
            </a:r>
            <a:r>
              <a:rPr lang="en-CA" dirty="0"/>
              <a:t>. </a:t>
            </a:r>
            <a:r>
              <a:rPr lang="en-CA" dirty="0" err="1"/>
              <a:t>Boerbon</a:t>
            </a:r>
            <a:r>
              <a:rPr lang="en-CA" dirty="0"/>
              <a:t>. </a:t>
            </a:r>
            <a:r>
              <a:rPr lang="en-CA" dirty="0" err="1"/>
              <a:t>Gaiz</a:t>
            </a:r>
            <a:r>
              <a:rPr lang="en-CA" dirty="0"/>
              <a:t>. </a:t>
            </a:r>
          </a:p>
          <a:p>
            <a:r>
              <a:rPr lang="en-CA" dirty="0"/>
              <a:t>Massacre: Queen Catherine de’ Medici is against the Huguenots and wanted a powerful Huguenot admiral killed. The first attempt failed. </a:t>
            </a:r>
          </a:p>
          <a:p>
            <a:r>
              <a:rPr lang="en-CA" dirty="0"/>
              <a:t>A powerful Huguenot admiral was assassinated during the marriage of Henry III of Navarre (house of Bourbon) to the king’s sister Margaret (house of Valois). </a:t>
            </a:r>
          </a:p>
          <a:p>
            <a:r>
              <a:rPr lang="en-CA" dirty="0"/>
              <a:t>The assassination sparked a massacre, which spread from Paris to other French provinces. </a:t>
            </a:r>
          </a:p>
          <a:p>
            <a:r>
              <a:rPr lang="en-CA" dirty="0"/>
              <a:t>1685: The Netherlands received the most Huguenot refugees: 75,000-100,000 including 200 pastors.</a:t>
            </a:r>
          </a:p>
          <a:p>
            <a:r>
              <a:rPr lang="en-CA" dirty="0"/>
              <a:t>Huguenots had been banned from Canada in 1633, and again in 1685.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186D-D6F9-277E-9388-D81F81294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331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C018F-91E8-2B84-EAF8-51ACC29C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6FA72-19E4-E45A-0B35-E8267F11E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06600" y="687388"/>
            <a:ext cx="3302000" cy="24765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7F57A-F3EF-F9E0-C2F7-6AC58056F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Valwah</a:t>
            </a:r>
            <a:r>
              <a:rPr lang="en-CA" dirty="0"/>
              <a:t>. </a:t>
            </a:r>
            <a:r>
              <a:rPr lang="en-CA" dirty="0" err="1"/>
              <a:t>Boerbon</a:t>
            </a:r>
            <a:r>
              <a:rPr lang="en-CA" dirty="0"/>
              <a:t>. </a:t>
            </a:r>
            <a:r>
              <a:rPr lang="en-CA" dirty="0" err="1"/>
              <a:t>Gaiz</a:t>
            </a:r>
            <a:r>
              <a:rPr lang="en-CA" dirty="0"/>
              <a:t>. </a:t>
            </a:r>
          </a:p>
          <a:p>
            <a:r>
              <a:rPr lang="en-CA" dirty="0"/>
              <a:t>Massacre: Queen Catherine de’ Medici is against the Huguenots and wanted a powerful Huguenot admiral killed. The first attempt failed. </a:t>
            </a:r>
          </a:p>
          <a:p>
            <a:r>
              <a:rPr lang="en-CA" dirty="0"/>
              <a:t>A powerful Huguenot admiral was assassinated during the marriage of Henry III of Navarre (house of Bourbon) to the king’s sister Margaret (house of Valois). </a:t>
            </a:r>
          </a:p>
          <a:p>
            <a:r>
              <a:rPr lang="en-CA" dirty="0"/>
              <a:t>The assassination sparked a massacre, which spread from Paris to other French provinces. </a:t>
            </a:r>
          </a:p>
          <a:p>
            <a:r>
              <a:rPr lang="en-CA" dirty="0"/>
              <a:t>1685: The Netherlands received the most Huguenot refugees: 75,000-100,000 including 200 pastors.</a:t>
            </a:r>
          </a:p>
          <a:p>
            <a:r>
              <a:rPr lang="en-CA" dirty="0"/>
              <a:t>Huguenots had been banned from Canada in 1633, and again in 1685.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8B84B-1AF1-59F5-C3CB-1BB094318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31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in 2020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6291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= experiential, Green = covenantal, Red = liberal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262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5E947C9-FB6A-4E3B-887D-DA41D16DD1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0529A0-E660-4646-BCFC-C1DAD6F26E8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2937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Offer of the Gospel: is grace to be preached only to the “obviously elect” or offered to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95159E6-6DC4-45E7-83DB-D04ED1B72E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67BB32-5018-4D51-99AA-19457953BA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2315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6572451-2BA6-485A-9036-66DA6F6885C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A67607-98C4-440E-850B-CAC876C85FE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5908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98BC7CB-35A2-46D7-9FE0-89780FCB37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FEDFF2-9587-4D1B-9568-F5CE109542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318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B0D5D48-B9D9-4E32-A8DF-91363247E8F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175D7C-A393-4A34-B775-2ABFB376BC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6686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82B3824-07DF-4FCF-9CF6-B80DEE962C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610F88-700F-4EE4-8245-59CF74568E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81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B3EDB57-12A7-4A2B-A1CD-5B65453460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24AF09-0699-44AE-8F22-5EB6735B32A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016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Canada is 240x the size of the Netherlands. But remember, travel back in the 1500s was slow.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EDA700E-98E5-488A-B428-9085B7CEBB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BAA894-8262-45FE-817A-A5F206A3D4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62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CE34A-F776-459C-063D-D3D4BF40B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7C4A27-9060-885C-4927-A5210A561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DDC25-01BA-C595-FEF9-B4EE4B10A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E0685-44BD-DC90-0EE7-BEE6430E8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7B94311-BDA0-E190-B502-4D2DF1165F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C32958-4F7F-402C-3AD6-D1058D3698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39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017DAA0-A795-4E49-A2B3-319A88D0D0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718740-3EFC-4624-990F-469A6A0597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30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591FFD3-29DC-4F0E-AAE1-65084D44A5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E26D87-A1CC-412F-96C6-407805761E6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366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Presbyterial: pertaining to elders</a:t>
            </a:r>
          </a:p>
          <a:p>
            <a:r>
              <a:rPr lang="en-CA" dirty="0"/>
              <a:t>Synodal: pertaining to assemblies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7275C1E-D47B-4FC3-9387-E0DAC86A13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Church Scapes - Dort Reformed Church History</a:t>
            </a:r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C60198-ADDE-44EF-8252-896221D7A6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1, 2025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31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6600" y="687388"/>
            <a:ext cx="3302000" cy="247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313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51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40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26231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0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46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31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8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77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1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618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5" y="97210"/>
            <a:ext cx="1951572" cy="89709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7499" y="4382932"/>
            <a:ext cx="8641080" cy="17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marL="342900" indent="-3429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1pPr>
            <a:lvl2pPr marL="742950" indent="-28575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2pPr>
            <a:lvl3pPr marL="11430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3pPr>
            <a:lvl4pPr marL="16002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4pPr>
            <a:lvl5pPr marL="593725" indent="-593725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5pPr>
            <a:lvl6pPr marL="10509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6pPr>
            <a:lvl7pPr marL="15081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7pPr>
            <a:lvl8pPr marL="19653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8pPr>
            <a:lvl9pPr marL="24225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i="1" dirty="0">
                <a:solidFill>
                  <a:srgbClr val="00FFFF"/>
                </a:solidFill>
                <a:latin typeface="Calibri" charset="0"/>
                <a:sym typeface="Arial Narrow" charset="0"/>
              </a:rPr>
              <a:t>Lecture 1 </a:t>
            </a:r>
          </a:p>
          <a:p>
            <a:pPr lvl="4"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i="1">
                <a:solidFill>
                  <a:srgbClr val="00FFFF"/>
                </a:solidFill>
                <a:latin typeface="Calibri" charset="0"/>
                <a:sym typeface="Arial Narrow" charset="0"/>
              </a:rPr>
              <a:t>Contintental</a:t>
            </a:r>
            <a:r>
              <a:rPr lang="en-US" altLang="en-US" b="1" i="1" dirty="0">
                <a:solidFill>
                  <a:srgbClr val="00FFFF"/>
                </a:solidFill>
                <a:latin typeface="Calibri" charset="0"/>
                <a:sym typeface="Arial Narrow" charset="0"/>
              </a:rPr>
              <a:t> Reformed</a:t>
            </a:r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299" y="112516"/>
            <a:ext cx="8881437" cy="8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1pPr>
            <a:lvl2pPr marL="742950" indent="-28575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2pPr>
            <a:lvl3pPr marL="11430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3pPr>
            <a:lvl4pPr marL="16002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4pPr>
            <a:lvl5pPr marL="593725" indent="-593725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5pPr>
            <a:lvl6pPr marL="10509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6pPr>
            <a:lvl7pPr marL="15081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7pPr>
            <a:lvl8pPr marL="19653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8pPr>
            <a:lvl9pPr marL="24225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960" b="1" dirty="0">
                <a:solidFill>
                  <a:srgbClr val="FFFFFF"/>
                </a:solidFill>
                <a:latin typeface="Calibri" charset="0"/>
                <a:sym typeface="Arial Narrow" charset="0"/>
              </a:rPr>
              <a:t>Church </a:t>
            </a:r>
            <a:r>
              <a:rPr lang="en-US" altLang="en-US" sz="3960" b="1" dirty="0" err="1">
                <a:solidFill>
                  <a:srgbClr val="FFFFFF"/>
                </a:solidFill>
                <a:latin typeface="Calibri" charset="0"/>
                <a:sym typeface="Arial Narrow" charset="0"/>
              </a:rPr>
              <a:t>Scapes</a:t>
            </a:r>
            <a:endParaRPr lang="en-US" altLang="en-US" sz="3960" b="1" dirty="0">
              <a:solidFill>
                <a:srgbClr val="FFFFFF"/>
              </a:solidFill>
              <a:latin typeface="Calibri" charset="0"/>
              <a:sym typeface="Arial Narrow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7537" y="6091592"/>
            <a:ext cx="8641080" cy="59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marL="342900" indent="-3429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1pPr>
            <a:lvl2pPr marL="742950" indent="-28575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2pPr>
            <a:lvl3pPr marL="11430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3pPr>
            <a:lvl4pPr marL="16002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4pPr>
            <a:lvl5pPr marL="593725" indent="-593725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5pPr>
            <a:lvl6pPr marL="10509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6pPr>
            <a:lvl7pPr marL="15081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7pPr>
            <a:lvl8pPr marL="19653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8pPr>
            <a:lvl9pPr marL="24225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40" b="1" dirty="0">
                <a:solidFill>
                  <a:srgbClr val="92D050"/>
                </a:solidFill>
                <a:latin typeface="Calibri" charset="0"/>
                <a:sym typeface="Arial Narrow" charset="0"/>
              </a:rPr>
              <a:t>Wednesday, October 1, 2025 </a:t>
            </a:r>
          </a:p>
        </p:txBody>
      </p:sp>
      <p:pic>
        <p:nvPicPr>
          <p:cNvPr id="8" name="Picture 2" descr="Image result for synod of dort">
            <a:extLst>
              <a:ext uri="{FF2B5EF4-FFF2-40B4-BE49-F238E27FC236}">
                <a16:creationId xmlns:a16="http://schemas.microsoft.com/office/drawing/2014/main" id="{458FD901-41A9-4B0C-8298-781D47E1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95" y="1371611"/>
            <a:ext cx="57506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A54D-F5E0-419E-9822-264820C7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synod of Dort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991CE-DFD7-492C-830F-C33DE5641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42CDC-0E77-40A1-A985-70039F01F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pic>
        <p:nvPicPr>
          <p:cNvPr id="1026" name="Picture 2" descr="Image result for synod of dort">
            <a:extLst>
              <a:ext uri="{FF2B5EF4-FFF2-40B4-BE49-F238E27FC236}">
                <a16:creationId xmlns:a16="http://schemas.microsoft.com/office/drawing/2014/main" id="{B91B85E3-B33B-46D5-9ED8-22AE6ADA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850"/>
            <a:ext cx="9144000" cy="44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6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B307-E2DE-4B68-BCC9-7EBA4676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Great Synod of Dort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205C-33F1-4017-8CEB-17AB2FEAE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4906130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Some five months spent on doctrine</a:t>
            </a:r>
          </a:p>
          <a:p>
            <a:pPr lvl="1" indent="-342900">
              <a:buFontTx/>
              <a:buChar char="-"/>
            </a:pPr>
            <a:r>
              <a:rPr lang="en-CA" dirty="0"/>
              <a:t>End result: Canons of Dort </a:t>
            </a:r>
          </a:p>
          <a:p>
            <a:pPr lvl="1" indent="-342900">
              <a:buFontTx/>
              <a:buChar char="-"/>
            </a:pPr>
            <a:r>
              <a:rPr lang="en-CA" dirty="0"/>
              <a:t>defends God’s sovereignty in salvation (election-justification-sanctification-glorification)</a:t>
            </a:r>
          </a:p>
          <a:p>
            <a:pPr lvl="1" indent="-342900">
              <a:buFontTx/>
              <a:buChar char="-"/>
            </a:pPr>
            <a:endParaRPr lang="en-CA" dirty="0"/>
          </a:p>
          <a:p>
            <a:pPr lvl="1" indent="-342900">
              <a:buFontTx/>
              <a:buChar char="-"/>
            </a:pPr>
            <a:endParaRPr lang="en-CA" i="1" dirty="0"/>
          </a:p>
          <a:p>
            <a:pPr lvl="1" indent="-342900">
              <a:buFontTx/>
              <a:buChar char="-"/>
            </a:pPr>
            <a:endParaRPr lang="en-CA" i="1" dirty="0"/>
          </a:p>
          <a:p>
            <a:pPr lvl="1" indent="-342900">
              <a:buFontTx/>
              <a:buChar char="-"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BA8E4-2DFE-4A9C-B70E-58DDC15BF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90AC6-21FE-47C6-BDDD-2522EA6AC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pic>
        <p:nvPicPr>
          <p:cNvPr id="1026" name="Picture 2" descr="Canons of Dort - Wikipedia">
            <a:extLst>
              <a:ext uri="{FF2B5EF4-FFF2-40B4-BE49-F238E27FC236}">
                <a16:creationId xmlns:a16="http://schemas.microsoft.com/office/drawing/2014/main" id="{E7B833BA-C564-E39F-7F38-63790318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60" y="1156526"/>
            <a:ext cx="416332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0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B307-E2DE-4B68-BCC9-7EBA4676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Great Synod of Dort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205C-33F1-4017-8CEB-17AB2FEA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Another solid month on church governance</a:t>
            </a:r>
          </a:p>
          <a:p>
            <a:pPr lvl="1" indent="-342900">
              <a:buFontTx/>
              <a:buChar char="-"/>
            </a:pPr>
            <a:r>
              <a:rPr lang="en-CA" dirty="0"/>
              <a:t>End result: Church Order of Dort</a:t>
            </a:r>
          </a:p>
          <a:p>
            <a:pPr lvl="1" indent="-342900">
              <a:buFontTx/>
              <a:buChar char="-"/>
            </a:pPr>
            <a:r>
              <a:rPr lang="en-CA" i="1" dirty="0"/>
              <a:t>Defends independence of local churches ruled by elders (presbyters)</a:t>
            </a:r>
          </a:p>
          <a:p>
            <a:pPr lvl="1" indent="-342900">
              <a:buFontTx/>
              <a:buChar char="-"/>
            </a:pPr>
            <a:r>
              <a:rPr lang="en-CA" i="1" dirty="0"/>
              <a:t>Posits that elders can only rule through councils</a:t>
            </a:r>
          </a:p>
          <a:p>
            <a:pPr lvl="2" indent="-342900">
              <a:buFontTx/>
              <a:buChar char="-"/>
            </a:pPr>
            <a:r>
              <a:rPr lang="en-CA" i="1" dirty="0"/>
              <a:t>Elders come together (</a:t>
            </a:r>
            <a:r>
              <a:rPr lang="en-CA" i="1" dirty="0" err="1"/>
              <a:t>synodos</a:t>
            </a:r>
            <a:r>
              <a:rPr lang="en-CA" i="1" dirty="0"/>
              <a:t>) in a eldership (</a:t>
            </a:r>
            <a:r>
              <a:rPr lang="en-CA" i="1" dirty="0" err="1"/>
              <a:t>presbyterion</a:t>
            </a:r>
            <a:r>
              <a:rPr lang="en-CA" i="1" dirty="0"/>
              <a:t>)</a:t>
            </a:r>
          </a:p>
          <a:p>
            <a:pPr lvl="1" indent="-342900">
              <a:buFontTx/>
              <a:buChar char="-"/>
            </a:pPr>
            <a:r>
              <a:rPr lang="en-CA" i="1" dirty="0"/>
              <a:t>Defends unity of churches who </a:t>
            </a:r>
            <a:r>
              <a:rPr lang="en-CA" i="1" dirty="0" err="1"/>
              <a:t>cvonnect</a:t>
            </a:r>
            <a:r>
              <a:rPr lang="en-CA" i="1" dirty="0"/>
              <a:t> through assemblies </a:t>
            </a:r>
          </a:p>
          <a:p>
            <a:pPr lvl="1" indent="-342900">
              <a:buFontTx/>
              <a:buChar char="-"/>
            </a:pPr>
            <a:r>
              <a:rPr lang="en-CA" i="1" dirty="0"/>
              <a:t>Thus Dort polity is known as “presbyterial-synodal” polity</a:t>
            </a:r>
          </a:p>
          <a:p>
            <a:pPr lvl="1" indent="-342900">
              <a:buFontTx/>
              <a:buChar char="-"/>
            </a:pPr>
            <a:r>
              <a:rPr lang="en-CA" dirty="0"/>
              <a:t>Failed to keep the State out of church business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dirty="0"/>
              <a:t>The government put a lid on all church issues, disallowed national synods, and there was little church trouble for the next 200 years(!) in the Low Countries.</a:t>
            </a:r>
          </a:p>
          <a:p>
            <a:pPr lvl="1" indent="-342900">
              <a:buFontTx/>
              <a:buChar char="-"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BA8E4-2DFE-4A9C-B70E-58DDC15BF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90AC6-21FE-47C6-BDDD-2522EA6AC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552B-9442-4242-B378-6B18C862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France – Huguenots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B687C-C6A9-42A4-A3DD-21747A6D7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2EEC5F-58A5-4B06-BD29-D41F9F225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1026" name="Picture 2" descr="StepMap - Political Map-Western Europe - Landkarte für Germany">
            <a:extLst>
              <a:ext uri="{FF2B5EF4-FFF2-40B4-BE49-F238E27FC236}">
                <a16:creationId xmlns:a16="http://schemas.microsoft.com/office/drawing/2014/main" id="{303D85A6-BEC1-84AE-3D4F-828700794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" r="19288" b="7476"/>
          <a:stretch>
            <a:fillRect/>
          </a:stretch>
        </p:blipFill>
        <p:spPr bwMode="auto">
          <a:xfrm>
            <a:off x="519379" y="1169046"/>
            <a:ext cx="5083172" cy="55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5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E9060-0210-1BB2-5509-FC4FBE7CF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E710-9899-CE84-8759-C88EBE3E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France – Huguenots </a:t>
            </a:r>
          </a:p>
        </p:txBody>
      </p:sp>
      <p:pic>
        <p:nvPicPr>
          <p:cNvPr id="3074" name="Picture 2" descr="https://upload.wikimedia.org/wikipedia/commons/thumb/e/e6/Protestant_France.svg/220px-Protestant_France.svg.png">
            <a:extLst>
              <a:ext uri="{FF2B5EF4-FFF2-40B4-BE49-F238E27FC236}">
                <a16:creationId xmlns:a16="http://schemas.microsoft.com/office/drawing/2014/main" id="{AF5E43F7-8283-C5BC-E445-F24426AA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9" y="2567765"/>
            <a:ext cx="4316905" cy="34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4D020B-86F3-938B-22EA-7BFB19150499}"/>
              </a:ext>
            </a:extLst>
          </p:cNvPr>
          <p:cNvSpPr txBox="1"/>
          <p:nvPr/>
        </p:nvSpPr>
        <p:spPr>
          <a:xfrm>
            <a:off x="5072252" y="3285694"/>
            <a:ext cx="3428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solidFill>
                  <a:srgbClr val="CC00CC"/>
                </a:solidFill>
              </a:rPr>
              <a:t>Purple</a:t>
            </a:r>
            <a:r>
              <a:rPr lang="en-CA" dirty="0">
                <a:solidFill>
                  <a:schemeClr val="tx1"/>
                </a:solidFill>
              </a:rPr>
              <a:t> – Huguenot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rgbClr val="CC99FF"/>
                </a:solidFill>
              </a:rPr>
              <a:t>Lilac</a:t>
            </a:r>
            <a:r>
              <a:rPr lang="en-CA" dirty="0">
                <a:solidFill>
                  <a:schemeClr val="tx1"/>
                </a:solidFill>
              </a:rPr>
              <a:t> – contested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Blue</a:t>
            </a:r>
            <a:r>
              <a:rPr lang="en-CA" dirty="0">
                <a:solidFill>
                  <a:schemeClr val="tx1"/>
                </a:solidFill>
              </a:rPr>
              <a:t> – German Reformed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chemeClr val="tx1">
                    <a:lumMod val="75000"/>
                  </a:schemeClr>
                </a:solidFill>
              </a:rPr>
              <a:t>Grey</a:t>
            </a:r>
            <a:r>
              <a:rPr lang="en-CA" dirty="0">
                <a:solidFill>
                  <a:schemeClr val="tx1"/>
                </a:solidFill>
              </a:rPr>
              <a:t> – Catholic 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462A7-632E-A223-3AB8-5860E9143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828FAD-43FB-0846-2B0B-432956D10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03D98A5-0324-FE6D-515B-FAB6766884C4}"/>
              </a:ext>
            </a:extLst>
          </p:cNvPr>
          <p:cNvSpPr/>
          <p:nvPr/>
        </p:nvSpPr>
        <p:spPr bwMode="auto">
          <a:xfrm>
            <a:off x="3331226" y="1746295"/>
            <a:ext cx="2176877" cy="936104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Low Countries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50AFA1-938E-F90A-E9A2-2501ED3AB2DE}"/>
              </a:ext>
            </a:extLst>
          </p:cNvPr>
          <p:cNvSpPr/>
          <p:nvPr/>
        </p:nvSpPr>
        <p:spPr bwMode="auto">
          <a:xfrm>
            <a:off x="608660" y="937397"/>
            <a:ext cx="190258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Scotland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C319AA-054E-AC41-26EC-DA43501C207A}"/>
              </a:ext>
            </a:extLst>
          </p:cNvPr>
          <p:cNvSpPr/>
          <p:nvPr/>
        </p:nvSpPr>
        <p:spPr bwMode="auto">
          <a:xfrm>
            <a:off x="608660" y="1655676"/>
            <a:ext cx="1902582" cy="9361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England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4B3D40-4877-E2A6-CF75-9DE469FD418C}"/>
              </a:ext>
            </a:extLst>
          </p:cNvPr>
          <p:cNvSpPr/>
          <p:nvPr/>
        </p:nvSpPr>
        <p:spPr bwMode="auto">
          <a:xfrm>
            <a:off x="53879" y="5777673"/>
            <a:ext cx="2176877" cy="93610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Spain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723DAB-CE45-8197-4B96-CE8BD1B80094}"/>
              </a:ext>
            </a:extLst>
          </p:cNvPr>
          <p:cNvSpPr/>
          <p:nvPr/>
        </p:nvSpPr>
        <p:spPr bwMode="auto">
          <a:xfrm>
            <a:off x="4184211" y="5766618"/>
            <a:ext cx="2176877" cy="936104"/>
          </a:xfrm>
          <a:prstGeom prst="ellipse">
            <a:avLst/>
          </a:prstGeom>
          <a:solidFill>
            <a:srgbClr val="99FF3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Italy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F0063D-CF1D-6792-D199-36CA22E5DA90}"/>
              </a:ext>
            </a:extLst>
          </p:cNvPr>
          <p:cNvSpPr/>
          <p:nvPr/>
        </p:nvSpPr>
        <p:spPr bwMode="auto">
          <a:xfrm>
            <a:off x="6335553" y="2351215"/>
            <a:ext cx="2176877" cy="936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18649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552B-9442-4242-B378-6B18C862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France – Huguenots </a:t>
            </a:r>
          </a:p>
        </p:txBody>
      </p:sp>
      <p:pic>
        <p:nvPicPr>
          <p:cNvPr id="3074" name="Picture 2" descr="https://upload.wikimedia.org/wikipedia/commons/thumb/e/e6/Protestant_France.svg/220px-Protestant_France.svg.png">
            <a:extLst>
              <a:ext uri="{FF2B5EF4-FFF2-40B4-BE49-F238E27FC236}">
                <a16:creationId xmlns:a16="http://schemas.microsoft.com/office/drawing/2014/main" id="{A99C8197-070D-4E32-B1F1-86891EF2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9" y="2567765"/>
            <a:ext cx="4316905" cy="34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4FC91-76A3-438E-9DBA-8A3AD9AB5AA6}"/>
              </a:ext>
            </a:extLst>
          </p:cNvPr>
          <p:cNvSpPr txBox="1"/>
          <p:nvPr/>
        </p:nvSpPr>
        <p:spPr>
          <a:xfrm>
            <a:off x="5072252" y="3285694"/>
            <a:ext cx="3428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solidFill>
                  <a:srgbClr val="CC00CC"/>
                </a:solidFill>
              </a:rPr>
              <a:t>Purple</a:t>
            </a:r>
            <a:r>
              <a:rPr lang="en-CA" dirty="0">
                <a:solidFill>
                  <a:schemeClr val="tx1"/>
                </a:solidFill>
              </a:rPr>
              <a:t> – Huguenot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rgbClr val="CC99FF"/>
                </a:solidFill>
              </a:rPr>
              <a:t>Lilac</a:t>
            </a:r>
            <a:r>
              <a:rPr lang="en-CA" dirty="0">
                <a:solidFill>
                  <a:schemeClr val="tx1"/>
                </a:solidFill>
              </a:rPr>
              <a:t> – contested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Blue</a:t>
            </a:r>
            <a:r>
              <a:rPr lang="en-CA" dirty="0">
                <a:solidFill>
                  <a:schemeClr val="tx1"/>
                </a:solidFill>
              </a:rPr>
              <a:t> – German Reformed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chemeClr val="tx1">
                    <a:lumMod val="75000"/>
                  </a:schemeClr>
                </a:solidFill>
              </a:rPr>
              <a:t>Grey</a:t>
            </a:r>
            <a:r>
              <a:rPr lang="en-CA" dirty="0">
                <a:solidFill>
                  <a:schemeClr val="tx1"/>
                </a:solidFill>
              </a:rPr>
              <a:t> – Catholic 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B687C-C6A9-42A4-A3DD-21747A6D7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2EEC5F-58A5-4B06-BD29-D41F9F225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1607C4E-3B82-4A47-B3C6-E63CB1148F8F}"/>
              </a:ext>
            </a:extLst>
          </p:cNvPr>
          <p:cNvSpPr/>
          <p:nvPr/>
        </p:nvSpPr>
        <p:spPr bwMode="auto">
          <a:xfrm>
            <a:off x="3331226" y="1746295"/>
            <a:ext cx="2176877" cy="936104"/>
          </a:xfrm>
          <a:prstGeom prst="ellipse">
            <a:avLst/>
          </a:prstGeom>
          <a:solidFill>
            <a:srgbClr val="9933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Low Countries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F3AB3D-3AB8-40D5-A405-2D0862666CF0}"/>
              </a:ext>
            </a:extLst>
          </p:cNvPr>
          <p:cNvSpPr/>
          <p:nvPr/>
        </p:nvSpPr>
        <p:spPr bwMode="auto">
          <a:xfrm>
            <a:off x="608660" y="937397"/>
            <a:ext cx="1902582" cy="936104"/>
          </a:xfrm>
          <a:prstGeom prst="ellipse">
            <a:avLst/>
          </a:prstGeom>
          <a:solidFill>
            <a:srgbClr val="9933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Scotland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58D928-8DD4-4A42-AD0E-D2C7FE0C58CC}"/>
              </a:ext>
            </a:extLst>
          </p:cNvPr>
          <p:cNvSpPr/>
          <p:nvPr/>
        </p:nvSpPr>
        <p:spPr bwMode="auto">
          <a:xfrm>
            <a:off x="608660" y="1655676"/>
            <a:ext cx="1902582" cy="936104"/>
          </a:xfrm>
          <a:prstGeom prst="ellipse">
            <a:avLst/>
          </a:prstGeom>
          <a:pattFill prst="wdUpDiag">
            <a:fgClr>
              <a:schemeClr val="tx1">
                <a:lumMod val="75000"/>
              </a:schemeClr>
            </a:fgClr>
            <a:bgClr>
              <a:srgbClr val="993366"/>
            </a:bgClr>
          </a:patt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England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F967E2-F157-484A-B28A-561FCCECE5E3}"/>
              </a:ext>
            </a:extLst>
          </p:cNvPr>
          <p:cNvSpPr/>
          <p:nvPr/>
        </p:nvSpPr>
        <p:spPr bwMode="auto">
          <a:xfrm>
            <a:off x="53879" y="5777673"/>
            <a:ext cx="2176877" cy="936104"/>
          </a:xfrm>
          <a:prstGeom prst="ellipse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Spain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BED534-9978-4D95-AEF0-A6703A031690}"/>
              </a:ext>
            </a:extLst>
          </p:cNvPr>
          <p:cNvSpPr/>
          <p:nvPr/>
        </p:nvSpPr>
        <p:spPr bwMode="auto">
          <a:xfrm>
            <a:off x="4184211" y="5766618"/>
            <a:ext cx="2176877" cy="936104"/>
          </a:xfrm>
          <a:prstGeom prst="ellipse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Italy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656608-967B-4F08-8FCE-924F9E6C503A}"/>
              </a:ext>
            </a:extLst>
          </p:cNvPr>
          <p:cNvSpPr/>
          <p:nvPr/>
        </p:nvSpPr>
        <p:spPr bwMode="auto">
          <a:xfrm>
            <a:off x="6335553" y="2351215"/>
            <a:ext cx="2176877" cy="9361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20526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552B-9442-4242-B378-6B18C862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France – Huguenots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BF45B-132B-4818-B2EF-2335C611B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1559: Reformed Churches of France</a:t>
            </a:r>
          </a:p>
          <a:p>
            <a:r>
              <a:rPr lang="en-CA" dirty="0"/>
              <a:t>Battle between 3 rival royal houses </a:t>
            </a:r>
          </a:p>
          <a:p>
            <a:pPr lvl="1"/>
            <a:r>
              <a:rPr lang="en-CA" dirty="0"/>
              <a:t>Valois (flipflop) Bourbon (Protestant), Guise (Roman Catholic)</a:t>
            </a:r>
          </a:p>
          <a:p>
            <a:r>
              <a:rPr lang="en-CA" dirty="0"/>
              <a:t>1572: St. Bartholomew Day’s Massacre</a:t>
            </a:r>
          </a:p>
          <a:p>
            <a:pPr lvl="1"/>
            <a:r>
              <a:rPr lang="en-CA" dirty="0"/>
              <a:t>Wedding of Henry III of Navarre (Bourbon) </a:t>
            </a:r>
            <a:br>
              <a:rPr lang="en-CA" dirty="0"/>
            </a:br>
            <a:r>
              <a:rPr lang="en-CA" dirty="0"/>
              <a:t>to Margaret (Valois)</a:t>
            </a:r>
          </a:p>
          <a:p>
            <a:pPr lvl="1"/>
            <a:r>
              <a:rPr lang="en-CA" dirty="0"/>
              <a:t>Queen Catharine de Medici (regent at the time)</a:t>
            </a:r>
            <a:br>
              <a:rPr lang="en-CA" dirty="0"/>
            </a:br>
            <a:r>
              <a:rPr lang="en-CA" dirty="0"/>
              <a:t>assassinates a Huguenot admiral</a:t>
            </a:r>
          </a:p>
          <a:p>
            <a:pPr lvl="1"/>
            <a:r>
              <a:rPr lang="en-CA" dirty="0"/>
              <a:t>Sparks a huge massacre by Romanists of </a:t>
            </a:r>
            <a:br>
              <a:rPr lang="en-CA" dirty="0"/>
            </a:br>
            <a:r>
              <a:rPr lang="en-CA" dirty="0"/>
              <a:t>Huguenots, beginning in Paris and spreading</a:t>
            </a:r>
            <a:br>
              <a:rPr lang="en-CA" dirty="0"/>
            </a:br>
            <a:r>
              <a:rPr lang="en-CA" dirty="0"/>
              <a:t>throughout France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2B53A-50B7-46BA-8560-9DC6DCF82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D6F4A-1B7A-4407-9EFE-FB1EC727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6" name="Picture 2" descr="Image result for lamb huguenot cross">
            <a:extLst>
              <a:ext uri="{FF2B5EF4-FFF2-40B4-BE49-F238E27FC236}">
                <a16:creationId xmlns:a16="http://schemas.microsoft.com/office/drawing/2014/main" id="{6ABE42A1-3F48-4879-9C38-036FBCBE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51" y="3140968"/>
            <a:ext cx="2161839" cy="360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62CC6-2A2C-0347-845E-83CB653AC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EE3E-0ED8-916D-AE45-54D4C2F7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France – Huguenots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E77FC-D7E0-BFF6-1B61-8B969192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1598: Edict of Nantes (Tolerance!)</a:t>
            </a:r>
          </a:p>
          <a:p>
            <a:pPr lvl="1"/>
            <a:r>
              <a:rPr lang="en-CA" dirty="0"/>
              <a:t>Henry III of Navarre (Bourbon) becomes King Henry IV</a:t>
            </a:r>
          </a:p>
          <a:p>
            <a:pPr lvl="2"/>
            <a:r>
              <a:rPr lang="en-CA" dirty="0"/>
              <a:t>He becomes a Catholic: “Paris is worth a mass”</a:t>
            </a:r>
          </a:p>
          <a:p>
            <a:pPr lvl="1"/>
            <a:r>
              <a:rPr lang="en-CA" dirty="0"/>
              <a:t>Catholic France now tolerates Huguenots</a:t>
            </a:r>
          </a:p>
          <a:p>
            <a:pPr lvl="1"/>
            <a:r>
              <a:rPr lang="en-CA" dirty="0"/>
              <a:t>Huguenots gain centres of power and learning</a:t>
            </a:r>
          </a:p>
          <a:p>
            <a:r>
              <a:rPr lang="en-CA" dirty="0"/>
              <a:t>1633: New France </a:t>
            </a:r>
            <a:br>
              <a:rPr lang="en-CA" dirty="0"/>
            </a:br>
            <a:r>
              <a:rPr lang="en-CA" dirty="0"/>
              <a:t>bans Huguenots</a:t>
            </a:r>
          </a:p>
          <a:p>
            <a:pPr lvl="1"/>
            <a:endParaRPr lang="en-CA" dirty="0">
              <a:highlight>
                <a:srgbClr val="0000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BAB46-E6EE-F67C-81CF-08114E959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7FA40-1B0D-63D4-B3B9-654E945FE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2050" name="Picture 2" descr="Epic World History: New France">
            <a:extLst>
              <a:ext uri="{FF2B5EF4-FFF2-40B4-BE49-F238E27FC236}">
                <a16:creationId xmlns:a16="http://schemas.microsoft.com/office/drawing/2014/main" id="{F1313057-1C20-5A75-37EF-6F1D2DEB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7517"/>
            <a:ext cx="4539848" cy="33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FF8A7-1FB9-511F-23E6-3325D2F42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573F-6DF1-E958-EB5B-153325CC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France – Huguenots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BC1F-2D95-E64A-ADF1-565DF81C4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1598: Edict of Nantes (Tolerance!)</a:t>
            </a:r>
          </a:p>
          <a:p>
            <a:pPr lvl="1"/>
            <a:r>
              <a:rPr lang="en-CA" dirty="0"/>
              <a:t>Henry III of Navarre (Bourbon) becomes King Henry IV</a:t>
            </a:r>
          </a:p>
          <a:p>
            <a:pPr lvl="2"/>
            <a:r>
              <a:rPr lang="en-CA" dirty="0"/>
              <a:t>He becomes a Catholic: “Paris is worth a mass”</a:t>
            </a:r>
          </a:p>
          <a:p>
            <a:pPr lvl="1"/>
            <a:r>
              <a:rPr lang="en-CA" dirty="0"/>
              <a:t>Catholic France now tolerates Huguenots</a:t>
            </a:r>
          </a:p>
          <a:p>
            <a:pPr lvl="1"/>
            <a:r>
              <a:rPr lang="en-CA" dirty="0"/>
              <a:t>Huguenots gain centres of power and learning</a:t>
            </a:r>
          </a:p>
          <a:p>
            <a:r>
              <a:rPr lang="en-CA" dirty="0"/>
              <a:t>1633: New France (in North America) bans Huguenots</a:t>
            </a:r>
          </a:p>
          <a:p>
            <a:r>
              <a:rPr lang="en-CA" dirty="0"/>
              <a:t>1685: Edict of Fontainebleau revokes Edict of Nantes</a:t>
            </a:r>
          </a:p>
          <a:p>
            <a:pPr lvl="1"/>
            <a:r>
              <a:rPr lang="en-CA" dirty="0"/>
              <a:t>(Old) France bans the Reformed faith </a:t>
            </a:r>
          </a:p>
          <a:p>
            <a:pPr lvl="1"/>
            <a:r>
              <a:rPr lang="en-CA" dirty="0"/>
              <a:t>New France reaffirms ban on Huguenots</a:t>
            </a:r>
          </a:p>
          <a:p>
            <a:pPr lvl="1"/>
            <a:r>
              <a:rPr lang="en-CA" dirty="0"/>
              <a:t>Most Huguenots flee France, many to The Netherlands or South Africa where they are absorbed by the Dutch Reformed churches</a:t>
            </a:r>
          </a:p>
          <a:p>
            <a:pPr lvl="1"/>
            <a:endParaRPr lang="en-CA" dirty="0">
              <a:highlight>
                <a:srgbClr val="0000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970BF-D538-BF44-20E5-9E81D7023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1A563-681A-4A60-E8EC-8EA215E98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8FD92-42F1-1521-E23B-397C1797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AB18-E151-C232-122B-A0EFF4F897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n-CA" dirty="0"/>
              <a:t>The Netherlands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E61C6-A1CC-891E-1794-F369B8E1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After Dort 1619 just one Reformed Church</a:t>
            </a:r>
          </a:p>
          <a:p>
            <a:pPr lvl="1"/>
            <a:r>
              <a:rPr lang="en-CA" dirty="0"/>
              <a:t>Basically 200 years of relative peace</a:t>
            </a:r>
          </a:p>
          <a:p>
            <a:pPr lvl="2"/>
            <a:r>
              <a:rPr lang="en-CA" dirty="0"/>
              <a:t>Period of Second Reformation (Puritan emphases)</a:t>
            </a:r>
          </a:p>
          <a:p>
            <a:pPr lvl="2"/>
            <a:r>
              <a:rPr lang="en-CA" dirty="0"/>
              <a:t>1600s: Debates between </a:t>
            </a:r>
            <a:r>
              <a:rPr lang="en-CA" dirty="0" err="1"/>
              <a:t>Coccejans</a:t>
            </a:r>
            <a:r>
              <a:rPr lang="en-CA" dirty="0"/>
              <a:t> and </a:t>
            </a:r>
            <a:r>
              <a:rPr lang="en-CA" dirty="0" err="1"/>
              <a:t>Voetians</a:t>
            </a:r>
            <a:r>
              <a:rPr lang="en-CA" dirty="0"/>
              <a:t>, Huguenots arrive</a:t>
            </a:r>
          </a:p>
          <a:p>
            <a:pPr lvl="2"/>
            <a:r>
              <a:rPr lang="en-CA" dirty="0"/>
              <a:t>1700s: Conventicle movement (Jean de Labadie)</a:t>
            </a:r>
          </a:p>
          <a:p>
            <a:r>
              <a:rPr lang="en-CA" dirty="0">
                <a:solidFill>
                  <a:srgbClr val="00B0F0"/>
                </a:solidFill>
              </a:rPr>
              <a:t>1773</a:t>
            </a:r>
            <a:r>
              <a:rPr lang="en-CA" dirty="0"/>
              <a:t>: A revised psalter (3</a:t>
            </a:r>
            <a:r>
              <a:rPr lang="en-CA" baseline="30000" dirty="0"/>
              <a:t>rd</a:t>
            </a:r>
            <a:r>
              <a:rPr lang="en-CA" dirty="0"/>
              <a:t> Dutch Genevan Psalter)</a:t>
            </a:r>
          </a:p>
          <a:p>
            <a:pPr lvl="1"/>
            <a:r>
              <a:rPr lang="en-CA" dirty="0"/>
              <a:t>Psalms are embellished, deistic language was used</a:t>
            </a:r>
          </a:p>
          <a:p>
            <a:r>
              <a:rPr lang="en-CA" dirty="0">
                <a:solidFill>
                  <a:srgbClr val="00B0F0"/>
                </a:solidFill>
              </a:rPr>
              <a:t>1806</a:t>
            </a:r>
            <a:r>
              <a:rPr lang="en-CA" dirty="0"/>
              <a:t>: A vastly expanded hymnal</a:t>
            </a:r>
          </a:p>
          <a:p>
            <a:pPr lvl="1"/>
            <a:r>
              <a:rPr lang="en-CA" dirty="0"/>
              <a:t>Sentimental, subjective, false doctrine</a:t>
            </a:r>
          </a:p>
          <a:p>
            <a:r>
              <a:rPr lang="en-CA" dirty="0">
                <a:solidFill>
                  <a:srgbClr val="00B0F0"/>
                </a:solidFill>
              </a:rPr>
              <a:t>1816</a:t>
            </a:r>
            <a:r>
              <a:rPr lang="en-CA" dirty="0"/>
              <a:t>: A new church order </a:t>
            </a:r>
            <a:r>
              <a:rPr lang="en-CA" sz="2400" dirty="0"/>
              <a:t>(General Regulations)</a:t>
            </a:r>
            <a:endParaRPr lang="en-CA" dirty="0"/>
          </a:p>
          <a:p>
            <a:pPr lvl="1"/>
            <a:r>
              <a:rPr lang="en-CA" dirty="0"/>
              <a:t>Church assemblies become government appointed boards</a:t>
            </a:r>
          </a:p>
          <a:p>
            <a:pPr lvl="1"/>
            <a:r>
              <a:rPr lang="en-CA" dirty="0"/>
              <a:t>Doctrinal tolerance was introduced (1827)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0042E-C58D-21D2-2393-84AD3C5F4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35DD84-F5F1-5608-8C9F-984D99E87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E10D-1AB3-4AA7-96A0-97B820F5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124:3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AA0C-491F-4DD8-9673-D53B5928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God rescued us from teeth that rip and tear.</a:t>
            </a:r>
          </a:p>
          <a:p>
            <a:pPr marL="0" indent="0">
              <a:buNone/>
            </a:pPr>
            <a:r>
              <a:rPr lang="en-CA" dirty="0"/>
              <a:t>Praise him who broke the fowler’s deadly snare.</a:t>
            </a:r>
          </a:p>
          <a:p>
            <a:pPr marL="0" indent="0">
              <a:buNone/>
            </a:pPr>
            <a:r>
              <a:rPr lang="en-CA" dirty="0"/>
              <a:t>We have escaped, are free now like a bird.</a:t>
            </a:r>
          </a:p>
          <a:p>
            <a:pPr marL="0" indent="0">
              <a:buNone/>
            </a:pPr>
            <a:r>
              <a:rPr lang="en-CA" dirty="0"/>
              <a:t>Our help comes from the LORD who hears our prayer,</a:t>
            </a:r>
          </a:p>
          <a:p>
            <a:pPr marL="0" indent="0">
              <a:buNone/>
            </a:pPr>
            <a:r>
              <a:rPr lang="en-CA" dirty="0"/>
              <a:t>from him who shaped creation by his word.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 algn="r">
              <a:buNone/>
            </a:pPr>
            <a:br>
              <a:rPr lang="en-CA" dirty="0"/>
            </a:br>
            <a:r>
              <a:rPr lang="en-CA" dirty="0"/>
              <a:t>Titus 1:5 – 2:1</a:t>
            </a:r>
            <a:endParaRPr lang="en-CA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29FB3-B28F-4508-8745-400E93593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CCE8F-2C62-425B-859D-08C5919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55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D9E-600B-4AFE-BF4D-D8F9B8C2B6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n-CA" dirty="0"/>
              <a:t>Splits &amp; Mergers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DC636A-6877-48C4-8124-AC65C1D6874C}"/>
              </a:ext>
            </a:extLst>
          </p:cNvPr>
          <p:cNvSpPr/>
          <p:nvPr/>
        </p:nvSpPr>
        <p:spPr bwMode="auto">
          <a:xfrm>
            <a:off x="0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NHK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BBDBE1-C64A-4ECE-A151-46599E8CC7F2}"/>
              </a:ext>
            </a:extLst>
          </p:cNvPr>
          <p:cNvSpPr/>
          <p:nvPr/>
        </p:nvSpPr>
        <p:spPr bwMode="auto">
          <a:xfrm>
            <a:off x="1694576" y="5548316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0B0D4B-B51D-48B9-8F70-EAD66177DA82}"/>
              </a:ext>
            </a:extLst>
          </p:cNvPr>
          <p:cNvSpPr/>
          <p:nvPr/>
        </p:nvSpPr>
        <p:spPr bwMode="auto">
          <a:xfrm>
            <a:off x="7253994" y="4078215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GKv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609361-577C-463E-B857-4EEEE8D7FF12}"/>
              </a:ext>
            </a:extLst>
          </p:cNvPr>
          <p:cNvSpPr/>
          <p:nvPr/>
        </p:nvSpPr>
        <p:spPr bwMode="auto">
          <a:xfrm>
            <a:off x="7236296" y="1991127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CGKN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5C000-6AC1-4506-B189-F9F1B99B2D58}"/>
              </a:ext>
            </a:extLst>
          </p:cNvPr>
          <p:cNvSpPr/>
          <p:nvPr/>
        </p:nvSpPr>
        <p:spPr bwMode="auto">
          <a:xfrm>
            <a:off x="7236296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PKN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A14A00-26B3-4E91-9C56-3DA59D99A41B}"/>
              </a:ext>
            </a:extLst>
          </p:cNvPr>
          <p:cNvSpPr/>
          <p:nvPr/>
        </p:nvSpPr>
        <p:spPr bwMode="auto">
          <a:xfrm>
            <a:off x="7236296" y="4773911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NGK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B25E8E-980B-4267-AEDD-A04545917AA1}"/>
              </a:ext>
            </a:extLst>
          </p:cNvPr>
          <p:cNvSpPr/>
          <p:nvPr/>
        </p:nvSpPr>
        <p:spPr bwMode="auto">
          <a:xfrm>
            <a:off x="7236296" y="1295431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D98098-28DF-4836-80FD-45D2F9528D36}"/>
              </a:ext>
            </a:extLst>
          </p:cNvPr>
          <p:cNvSpPr/>
          <p:nvPr/>
        </p:nvSpPr>
        <p:spPr bwMode="auto">
          <a:xfrm>
            <a:off x="7253487" y="2686823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DGK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28ADE4-9F3D-4815-8695-B92932A78CD5}"/>
              </a:ext>
            </a:extLst>
          </p:cNvPr>
          <p:cNvSpPr/>
          <p:nvPr/>
        </p:nvSpPr>
        <p:spPr bwMode="auto">
          <a:xfrm>
            <a:off x="7249989" y="3382519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D4D173-6646-4C47-8C19-BB7C23261C90}"/>
              </a:ext>
            </a:extLst>
          </p:cNvPr>
          <p:cNvCxnSpPr/>
          <p:nvPr/>
        </p:nvCxnSpPr>
        <p:spPr bwMode="auto">
          <a:xfrm>
            <a:off x="928093" y="6406479"/>
            <a:ext cx="6321896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68DE7-33AC-4480-AB77-74BE3E19D2CD}"/>
              </a:ext>
            </a:extLst>
          </p:cNvPr>
          <p:cNvCxnSpPr/>
          <p:nvPr/>
        </p:nvCxnSpPr>
        <p:spPr bwMode="auto">
          <a:xfrm>
            <a:off x="4881357" y="5015087"/>
            <a:ext cx="2354939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F72F67-B2FE-4ACF-BDFB-8D5628C6719A}"/>
              </a:ext>
            </a:extLst>
          </p:cNvPr>
          <p:cNvCxnSpPr/>
          <p:nvPr/>
        </p:nvCxnSpPr>
        <p:spPr bwMode="auto">
          <a:xfrm>
            <a:off x="3835493" y="4319391"/>
            <a:ext cx="3414498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6B9919-E47E-4366-B1F2-BFB61639D974}"/>
              </a:ext>
            </a:extLst>
          </p:cNvPr>
          <p:cNvCxnSpPr/>
          <p:nvPr/>
        </p:nvCxnSpPr>
        <p:spPr bwMode="auto">
          <a:xfrm>
            <a:off x="1187624" y="2228841"/>
            <a:ext cx="6048672" cy="1013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BE3649-E969-4580-AF07-CFA3B33E7E8B}"/>
              </a:ext>
            </a:extLst>
          </p:cNvPr>
          <p:cNvCxnSpPr/>
          <p:nvPr/>
        </p:nvCxnSpPr>
        <p:spPr bwMode="auto">
          <a:xfrm flipV="1">
            <a:off x="6722747" y="3111338"/>
            <a:ext cx="526713" cy="11978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12B5A7-7253-46EF-A4E9-BA4B58C0C014}"/>
              </a:ext>
            </a:extLst>
          </p:cNvPr>
          <p:cNvCxnSpPr/>
          <p:nvPr/>
        </p:nvCxnSpPr>
        <p:spPr bwMode="auto">
          <a:xfrm flipV="1">
            <a:off x="6985170" y="3814422"/>
            <a:ext cx="264290" cy="49958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F2BA1B-2984-459E-A11C-6F792F3B8A50}"/>
              </a:ext>
            </a:extLst>
          </p:cNvPr>
          <p:cNvCxnSpPr/>
          <p:nvPr/>
        </p:nvCxnSpPr>
        <p:spPr bwMode="auto">
          <a:xfrm>
            <a:off x="1187626" y="1552914"/>
            <a:ext cx="6062365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8427D1-63D7-494F-87D7-6C986F38C08A}"/>
              </a:ext>
            </a:extLst>
          </p:cNvPr>
          <p:cNvCxnSpPr/>
          <p:nvPr/>
        </p:nvCxnSpPr>
        <p:spPr bwMode="auto">
          <a:xfrm>
            <a:off x="1187624" y="1552916"/>
            <a:ext cx="0" cy="485356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78E378-3457-437F-9B03-0FEDE1C73024}"/>
              </a:ext>
            </a:extLst>
          </p:cNvPr>
          <p:cNvCxnSpPr/>
          <p:nvPr/>
        </p:nvCxnSpPr>
        <p:spPr bwMode="auto">
          <a:xfrm>
            <a:off x="1475656" y="5999586"/>
            <a:ext cx="0" cy="41228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3B25A1-3EC2-4B02-8C16-552D98816658}"/>
              </a:ext>
            </a:extLst>
          </p:cNvPr>
          <p:cNvCxnSpPr/>
          <p:nvPr/>
        </p:nvCxnSpPr>
        <p:spPr bwMode="auto">
          <a:xfrm flipV="1">
            <a:off x="1460851" y="5888487"/>
            <a:ext cx="233727" cy="11109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84E4BF-C575-4016-B067-FEDA2FCAA60B}"/>
              </a:ext>
            </a:extLst>
          </p:cNvPr>
          <p:cNvCxnSpPr>
            <a:endCxn id="4" idx="1"/>
          </p:cNvCxnSpPr>
          <p:nvPr/>
        </p:nvCxnSpPr>
        <p:spPr bwMode="auto">
          <a:xfrm>
            <a:off x="1187624" y="5373216"/>
            <a:ext cx="506952" cy="41627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80B376-1F70-4A75-BA5A-C110298E5E70}"/>
              </a:ext>
            </a:extLst>
          </p:cNvPr>
          <p:cNvCxnSpPr>
            <a:endCxn id="4" idx="3"/>
          </p:cNvCxnSpPr>
          <p:nvPr/>
        </p:nvCxnSpPr>
        <p:spPr bwMode="auto">
          <a:xfrm flipH="1" flipV="1">
            <a:off x="2608976" y="5789492"/>
            <a:ext cx="4267282" cy="2900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3D983B-09F5-406E-A83B-FFD5777AFD7A}"/>
              </a:ext>
            </a:extLst>
          </p:cNvPr>
          <p:cNvCxnSpPr/>
          <p:nvPr/>
        </p:nvCxnSpPr>
        <p:spPr bwMode="auto">
          <a:xfrm>
            <a:off x="6761400" y="5818495"/>
            <a:ext cx="0" cy="59820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EF464D-B0C4-492A-AEE1-67E335536FB3}"/>
              </a:ext>
            </a:extLst>
          </p:cNvPr>
          <p:cNvCxnSpPr/>
          <p:nvPr/>
        </p:nvCxnSpPr>
        <p:spPr bwMode="auto">
          <a:xfrm>
            <a:off x="3851920" y="4289482"/>
            <a:ext cx="0" cy="151229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F0C026-BE68-4842-8457-981EE5787E8A}"/>
              </a:ext>
            </a:extLst>
          </p:cNvPr>
          <p:cNvCxnSpPr/>
          <p:nvPr/>
        </p:nvCxnSpPr>
        <p:spPr bwMode="auto">
          <a:xfrm flipH="1">
            <a:off x="4881357" y="4352547"/>
            <a:ext cx="2527" cy="66254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88C7BE-F559-48BB-BF7A-C077090D6886}"/>
              </a:ext>
            </a:extLst>
          </p:cNvPr>
          <p:cNvCxnSpPr/>
          <p:nvPr/>
        </p:nvCxnSpPr>
        <p:spPr bwMode="auto">
          <a:xfrm flipV="1">
            <a:off x="2695513" y="2255518"/>
            <a:ext cx="520963" cy="350289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A6B6F75-72F8-48A8-8AC9-5F288E1B70ED}"/>
              </a:ext>
            </a:extLst>
          </p:cNvPr>
          <p:cNvSpPr/>
          <p:nvPr/>
        </p:nvSpPr>
        <p:spPr bwMode="auto">
          <a:xfrm>
            <a:off x="8150696" y="1590098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HHK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59A761-2DC4-4AD9-AACE-3E33E6111889}"/>
              </a:ext>
            </a:extLst>
          </p:cNvPr>
          <p:cNvCxnSpPr/>
          <p:nvPr/>
        </p:nvCxnSpPr>
        <p:spPr bwMode="auto">
          <a:xfrm flipV="1">
            <a:off x="8086975" y="2072450"/>
            <a:ext cx="524927" cy="371704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A008AF9C-A21F-4189-8005-B0F3D250ADCB}"/>
              </a:ext>
            </a:extLst>
          </p:cNvPr>
          <p:cNvSpPr/>
          <p:nvPr/>
        </p:nvSpPr>
        <p:spPr bwMode="auto">
          <a:xfrm>
            <a:off x="712728" y="5710783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1836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1B0CDED-D06C-471E-9DEE-BBCBAC0198E2}"/>
              </a:ext>
            </a:extLst>
          </p:cNvPr>
          <p:cNvSpPr/>
          <p:nvPr/>
        </p:nvSpPr>
        <p:spPr bwMode="auto">
          <a:xfrm>
            <a:off x="1351466" y="6283337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1886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D038C7C-C7D9-4904-B56D-0C3BD271D145}"/>
              </a:ext>
            </a:extLst>
          </p:cNvPr>
          <p:cNvSpPr/>
          <p:nvPr/>
        </p:nvSpPr>
        <p:spPr bwMode="auto">
          <a:xfrm>
            <a:off x="3564220" y="5598320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936315C-F9C5-40BB-A5DD-CF472686ADE2}"/>
              </a:ext>
            </a:extLst>
          </p:cNvPr>
          <p:cNvSpPr/>
          <p:nvPr/>
        </p:nvSpPr>
        <p:spPr bwMode="auto">
          <a:xfrm>
            <a:off x="4610084" y="4134061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1967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D139E23-0B12-4B8B-8D3B-46FC55D60F0F}"/>
              </a:ext>
            </a:extLst>
          </p:cNvPr>
          <p:cNvSpPr/>
          <p:nvPr/>
        </p:nvSpPr>
        <p:spPr bwMode="auto">
          <a:xfrm>
            <a:off x="6451474" y="6463278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CE6784-6027-4EB5-A5DB-18BB11DBF77F}"/>
              </a:ext>
            </a:extLst>
          </p:cNvPr>
          <p:cNvSpPr/>
          <p:nvPr/>
        </p:nvSpPr>
        <p:spPr bwMode="auto">
          <a:xfrm>
            <a:off x="6333711" y="4384029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B24195E-EB9B-41D3-B35A-782386EF5592}"/>
              </a:ext>
            </a:extLst>
          </p:cNvPr>
          <p:cNvSpPr/>
          <p:nvPr/>
        </p:nvSpPr>
        <p:spPr bwMode="auto">
          <a:xfrm>
            <a:off x="6835499" y="4523254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2009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194D43-502D-4299-A02F-BB718B189AE1}"/>
              </a:ext>
            </a:extLst>
          </p:cNvPr>
          <p:cNvSpPr/>
          <p:nvPr/>
        </p:nvSpPr>
        <p:spPr bwMode="auto">
          <a:xfrm>
            <a:off x="2760466" y="5408741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1920s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124CBB6-A4DA-49C0-A8F5-64EAC2800B0D}"/>
              </a:ext>
            </a:extLst>
          </p:cNvPr>
          <p:cNvSpPr/>
          <p:nvPr/>
        </p:nvSpPr>
        <p:spPr bwMode="auto">
          <a:xfrm>
            <a:off x="1556667" y="5129591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1892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EDCB429-FBF1-4512-B400-AE564EFBB276}"/>
              </a:ext>
            </a:extLst>
          </p:cNvPr>
          <p:cNvCxnSpPr/>
          <p:nvPr/>
        </p:nvCxnSpPr>
        <p:spPr bwMode="auto">
          <a:xfrm flipH="1">
            <a:off x="6761400" y="5758408"/>
            <a:ext cx="1325575" cy="6130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B2EA7AA4-5AE0-4CFB-BE16-32E48604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731EB1-8CA1-4B5C-B96A-B07834C1C623}"/>
              </a:ext>
            </a:extLst>
          </p:cNvPr>
          <p:cNvCxnSpPr/>
          <p:nvPr/>
        </p:nvCxnSpPr>
        <p:spPr bwMode="auto">
          <a:xfrm>
            <a:off x="2842701" y="5818495"/>
            <a:ext cx="393088" cy="56711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628FA651-C71F-48BE-A853-DCFDCBAA2697}"/>
              </a:ext>
            </a:extLst>
          </p:cNvPr>
          <p:cNvSpPr/>
          <p:nvPr/>
        </p:nvSpPr>
        <p:spPr bwMode="auto">
          <a:xfrm>
            <a:off x="3105153" y="6441513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1946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8E3A04E-C50B-46A5-BA9A-31C540F7DB0A}"/>
              </a:ext>
            </a:extLst>
          </p:cNvPr>
          <p:cNvCxnSpPr/>
          <p:nvPr/>
        </p:nvCxnSpPr>
        <p:spPr bwMode="auto">
          <a:xfrm flipV="1">
            <a:off x="4283968" y="1552914"/>
            <a:ext cx="0" cy="67523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BADCB63E-3BFB-449C-9876-9858779CE171}"/>
              </a:ext>
            </a:extLst>
          </p:cNvPr>
          <p:cNvSpPr/>
          <p:nvPr/>
        </p:nvSpPr>
        <p:spPr bwMode="auto">
          <a:xfrm>
            <a:off x="3993680" y="2318934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1952</a:t>
            </a:r>
          </a:p>
        </p:txBody>
      </p:sp>
    </p:spTree>
    <p:extLst>
      <p:ext uri="{BB962C8B-B14F-4D97-AF65-F5344CB8AC3E}">
        <p14:creationId xmlns:p14="http://schemas.microsoft.com/office/powerpoint/2010/main" val="316549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D9E-600B-4AFE-BF4D-D8F9B8C2B6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n-CA" dirty="0"/>
              <a:t>Splits &amp; Mergers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DC636A-6877-48C4-8124-AC65C1D6874C}"/>
              </a:ext>
            </a:extLst>
          </p:cNvPr>
          <p:cNvSpPr/>
          <p:nvPr/>
        </p:nvSpPr>
        <p:spPr bwMode="auto">
          <a:xfrm>
            <a:off x="0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NHK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BBDBE1-C64A-4ECE-A151-46599E8CC7F2}"/>
              </a:ext>
            </a:extLst>
          </p:cNvPr>
          <p:cNvSpPr/>
          <p:nvPr/>
        </p:nvSpPr>
        <p:spPr bwMode="auto">
          <a:xfrm>
            <a:off x="1694576" y="5548316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0B0D4B-B51D-48B9-8F70-EAD66177DA82}"/>
              </a:ext>
            </a:extLst>
          </p:cNvPr>
          <p:cNvSpPr/>
          <p:nvPr/>
        </p:nvSpPr>
        <p:spPr bwMode="auto">
          <a:xfrm>
            <a:off x="7253994" y="4078215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GKv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609361-577C-463E-B857-4EEEE8D7FF12}"/>
              </a:ext>
            </a:extLst>
          </p:cNvPr>
          <p:cNvSpPr/>
          <p:nvPr/>
        </p:nvSpPr>
        <p:spPr bwMode="auto">
          <a:xfrm>
            <a:off x="7236296" y="1991127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CGKN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5C000-6AC1-4506-B189-F9F1B99B2D58}"/>
              </a:ext>
            </a:extLst>
          </p:cNvPr>
          <p:cNvSpPr/>
          <p:nvPr/>
        </p:nvSpPr>
        <p:spPr bwMode="auto">
          <a:xfrm>
            <a:off x="7236296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PKN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A14A00-26B3-4E91-9C56-3DA59D99A41B}"/>
              </a:ext>
            </a:extLst>
          </p:cNvPr>
          <p:cNvSpPr/>
          <p:nvPr/>
        </p:nvSpPr>
        <p:spPr bwMode="auto">
          <a:xfrm>
            <a:off x="7236296" y="4773911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NGK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B25E8E-980B-4267-AEDD-A04545917AA1}"/>
              </a:ext>
            </a:extLst>
          </p:cNvPr>
          <p:cNvSpPr/>
          <p:nvPr/>
        </p:nvSpPr>
        <p:spPr bwMode="auto">
          <a:xfrm>
            <a:off x="7236296" y="1295431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D98098-28DF-4836-80FD-45D2F9528D36}"/>
              </a:ext>
            </a:extLst>
          </p:cNvPr>
          <p:cNvSpPr/>
          <p:nvPr/>
        </p:nvSpPr>
        <p:spPr bwMode="auto">
          <a:xfrm>
            <a:off x="7253487" y="2686823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DGK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28ADE4-9F3D-4815-8695-B92932A78CD5}"/>
              </a:ext>
            </a:extLst>
          </p:cNvPr>
          <p:cNvSpPr/>
          <p:nvPr/>
        </p:nvSpPr>
        <p:spPr bwMode="auto">
          <a:xfrm>
            <a:off x="7249989" y="3382519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D4D173-6646-4C47-8C19-BB7C23261C90}"/>
              </a:ext>
            </a:extLst>
          </p:cNvPr>
          <p:cNvCxnSpPr/>
          <p:nvPr/>
        </p:nvCxnSpPr>
        <p:spPr bwMode="auto">
          <a:xfrm>
            <a:off x="928093" y="6406479"/>
            <a:ext cx="6321896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68DE7-33AC-4480-AB77-74BE3E19D2CD}"/>
              </a:ext>
            </a:extLst>
          </p:cNvPr>
          <p:cNvCxnSpPr/>
          <p:nvPr/>
        </p:nvCxnSpPr>
        <p:spPr bwMode="auto">
          <a:xfrm>
            <a:off x="4881357" y="5015087"/>
            <a:ext cx="2354939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F72F67-B2FE-4ACF-BDFB-8D5628C6719A}"/>
              </a:ext>
            </a:extLst>
          </p:cNvPr>
          <p:cNvCxnSpPr/>
          <p:nvPr/>
        </p:nvCxnSpPr>
        <p:spPr bwMode="auto">
          <a:xfrm>
            <a:off x="3835493" y="4319391"/>
            <a:ext cx="3256787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6B9919-E47E-4366-B1F2-BFB61639D974}"/>
              </a:ext>
            </a:extLst>
          </p:cNvPr>
          <p:cNvCxnSpPr/>
          <p:nvPr/>
        </p:nvCxnSpPr>
        <p:spPr bwMode="auto">
          <a:xfrm>
            <a:off x="1187624" y="2228841"/>
            <a:ext cx="6048672" cy="1013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BE3649-E969-4580-AF07-CFA3B33E7E8B}"/>
              </a:ext>
            </a:extLst>
          </p:cNvPr>
          <p:cNvCxnSpPr/>
          <p:nvPr/>
        </p:nvCxnSpPr>
        <p:spPr bwMode="auto">
          <a:xfrm flipV="1">
            <a:off x="6722747" y="3111338"/>
            <a:ext cx="526713" cy="11978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12B5A7-7253-46EF-A4E9-BA4B58C0C014}"/>
              </a:ext>
            </a:extLst>
          </p:cNvPr>
          <p:cNvCxnSpPr/>
          <p:nvPr/>
        </p:nvCxnSpPr>
        <p:spPr bwMode="auto">
          <a:xfrm flipV="1">
            <a:off x="6985170" y="3814422"/>
            <a:ext cx="264290" cy="49958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F2BA1B-2984-459E-A11C-6F792F3B8A50}"/>
              </a:ext>
            </a:extLst>
          </p:cNvPr>
          <p:cNvCxnSpPr/>
          <p:nvPr/>
        </p:nvCxnSpPr>
        <p:spPr bwMode="auto">
          <a:xfrm>
            <a:off x="1187626" y="1552914"/>
            <a:ext cx="6062365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8427D1-63D7-494F-87D7-6C986F38C08A}"/>
              </a:ext>
            </a:extLst>
          </p:cNvPr>
          <p:cNvCxnSpPr/>
          <p:nvPr/>
        </p:nvCxnSpPr>
        <p:spPr bwMode="auto">
          <a:xfrm>
            <a:off x="1187624" y="1552916"/>
            <a:ext cx="0" cy="485356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78E378-3457-437F-9B03-0FEDE1C73024}"/>
              </a:ext>
            </a:extLst>
          </p:cNvPr>
          <p:cNvCxnSpPr/>
          <p:nvPr/>
        </p:nvCxnSpPr>
        <p:spPr bwMode="auto">
          <a:xfrm>
            <a:off x="1475656" y="5999586"/>
            <a:ext cx="0" cy="41228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3B25A1-3EC2-4B02-8C16-552D98816658}"/>
              </a:ext>
            </a:extLst>
          </p:cNvPr>
          <p:cNvCxnSpPr/>
          <p:nvPr/>
        </p:nvCxnSpPr>
        <p:spPr bwMode="auto">
          <a:xfrm flipV="1">
            <a:off x="1460851" y="5888487"/>
            <a:ext cx="233727" cy="11109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84E4BF-C575-4016-B067-FEDA2FCAA60B}"/>
              </a:ext>
            </a:extLst>
          </p:cNvPr>
          <p:cNvCxnSpPr/>
          <p:nvPr/>
        </p:nvCxnSpPr>
        <p:spPr bwMode="auto">
          <a:xfrm>
            <a:off x="1556667" y="2255518"/>
            <a:ext cx="231400" cy="333316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80B376-1F70-4A75-BA5A-C110298E5E70}"/>
              </a:ext>
            </a:extLst>
          </p:cNvPr>
          <p:cNvCxnSpPr>
            <a:endCxn id="4" idx="3"/>
          </p:cNvCxnSpPr>
          <p:nvPr/>
        </p:nvCxnSpPr>
        <p:spPr bwMode="auto">
          <a:xfrm flipH="1" flipV="1">
            <a:off x="2608976" y="5789492"/>
            <a:ext cx="4267282" cy="1228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EF464D-B0C4-492A-AEE1-67E335536FB3}"/>
              </a:ext>
            </a:extLst>
          </p:cNvPr>
          <p:cNvCxnSpPr/>
          <p:nvPr/>
        </p:nvCxnSpPr>
        <p:spPr bwMode="auto">
          <a:xfrm>
            <a:off x="3851920" y="4289482"/>
            <a:ext cx="0" cy="151229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F0C026-BE68-4842-8457-981EE5787E8A}"/>
              </a:ext>
            </a:extLst>
          </p:cNvPr>
          <p:cNvCxnSpPr/>
          <p:nvPr/>
        </p:nvCxnSpPr>
        <p:spPr bwMode="auto">
          <a:xfrm flipH="1">
            <a:off x="4881357" y="4352547"/>
            <a:ext cx="2527" cy="66254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88C7BE-F559-48BB-BF7A-C077090D6886}"/>
              </a:ext>
            </a:extLst>
          </p:cNvPr>
          <p:cNvCxnSpPr/>
          <p:nvPr/>
        </p:nvCxnSpPr>
        <p:spPr bwMode="auto">
          <a:xfrm flipV="1">
            <a:off x="2695513" y="2255518"/>
            <a:ext cx="520963" cy="350289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A6B6F75-72F8-48A8-8AC9-5F288E1B70ED}"/>
              </a:ext>
            </a:extLst>
          </p:cNvPr>
          <p:cNvSpPr/>
          <p:nvPr/>
        </p:nvSpPr>
        <p:spPr bwMode="auto">
          <a:xfrm>
            <a:off x="8150696" y="1590098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HHK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59A761-2DC4-4AD9-AACE-3E33E6111889}"/>
              </a:ext>
            </a:extLst>
          </p:cNvPr>
          <p:cNvCxnSpPr/>
          <p:nvPr/>
        </p:nvCxnSpPr>
        <p:spPr bwMode="auto">
          <a:xfrm flipV="1">
            <a:off x="8086975" y="2072450"/>
            <a:ext cx="524927" cy="371704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A008AF9C-A21F-4189-8005-B0F3D250ADCB}"/>
              </a:ext>
            </a:extLst>
          </p:cNvPr>
          <p:cNvSpPr/>
          <p:nvPr/>
        </p:nvSpPr>
        <p:spPr bwMode="auto">
          <a:xfrm>
            <a:off x="712728" y="5710783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1836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1B0CDED-D06C-471E-9DEE-BBCBAC0198E2}"/>
              </a:ext>
            </a:extLst>
          </p:cNvPr>
          <p:cNvSpPr/>
          <p:nvPr/>
        </p:nvSpPr>
        <p:spPr bwMode="auto">
          <a:xfrm>
            <a:off x="1351466" y="6283337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1886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D038C7C-C7D9-4904-B56D-0C3BD271D145}"/>
              </a:ext>
            </a:extLst>
          </p:cNvPr>
          <p:cNvSpPr/>
          <p:nvPr/>
        </p:nvSpPr>
        <p:spPr bwMode="auto">
          <a:xfrm>
            <a:off x="3564220" y="5598320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936315C-F9C5-40BB-A5DD-CF472686ADE2}"/>
              </a:ext>
            </a:extLst>
          </p:cNvPr>
          <p:cNvSpPr/>
          <p:nvPr/>
        </p:nvSpPr>
        <p:spPr bwMode="auto">
          <a:xfrm>
            <a:off x="4610084" y="4134061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1967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D139E23-0B12-4B8B-8D3B-46FC55D60F0F}"/>
              </a:ext>
            </a:extLst>
          </p:cNvPr>
          <p:cNvSpPr/>
          <p:nvPr/>
        </p:nvSpPr>
        <p:spPr bwMode="auto">
          <a:xfrm>
            <a:off x="6451474" y="6463278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CE6784-6027-4EB5-A5DB-18BB11DBF77F}"/>
              </a:ext>
            </a:extLst>
          </p:cNvPr>
          <p:cNvSpPr/>
          <p:nvPr/>
        </p:nvSpPr>
        <p:spPr bwMode="auto">
          <a:xfrm>
            <a:off x="6333711" y="4384029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B24195E-EB9B-41D3-B35A-782386EF5592}"/>
              </a:ext>
            </a:extLst>
          </p:cNvPr>
          <p:cNvSpPr/>
          <p:nvPr/>
        </p:nvSpPr>
        <p:spPr bwMode="auto">
          <a:xfrm>
            <a:off x="6835499" y="4523254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2009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194D43-502D-4299-A02F-BB718B189AE1}"/>
              </a:ext>
            </a:extLst>
          </p:cNvPr>
          <p:cNvSpPr/>
          <p:nvPr/>
        </p:nvSpPr>
        <p:spPr bwMode="auto">
          <a:xfrm>
            <a:off x="2760466" y="5408741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1920s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124CBB6-A4DA-49C0-A8F5-64EAC2800B0D}"/>
              </a:ext>
            </a:extLst>
          </p:cNvPr>
          <p:cNvSpPr/>
          <p:nvPr/>
        </p:nvSpPr>
        <p:spPr bwMode="auto">
          <a:xfrm>
            <a:off x="1772168" y="4896381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1892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EDCB429-FBF1-4512-B400-AE564EFBB276}"/>
              </a:ext>
            </a:extLst>
          </p:cNvPr>
          <p:cNvCxnSpPr/>
          <p:nvPr/>
        </p:nvCxnSpPr>
        <p:spPr bwMode="auto">
          <a:xfrm flipH="1">
            <a:off x="6761400" y="5758408"/>
            <a:ext cx="1325575" cy="6130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B2EA7AA4-5AE0-4CFB-BE16-32E48604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731EB1-8CA1-4B5C-B96A-B07834C1C623}"/>
              </a:ext>
            </a:extLst>
          </p:cNvPr>
          <p:cNvCxnSpPr/>
          <p:nvPr/>
        </p:nvCxnSpPr>
        <p:spPr bwMode="auto">
          <a:xfrm>
            <a:off x="2842701" y="5818495"/>
            <a:ext cx="393088" cy="56711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B61EC04A-0310-4739-94E7-A22025301636}"/>
              </a:ext>
            </a:extLst>
          </p:cNvPr>
          <p:cNvSpPr/>
          <p:nvPr/>
        </p:nvSpPr>
        <p:spPr bwMode="auto">
          <a:xfrm>
            <a:off x="3105153" y="6441513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C2F466B-C3B9-45CD-B8A0-42FFBD67A49A}"/>
              </a:ext>
            </a:extLst>
          </p:cNvPr>
          <p:cNvCxnSpPr/>
          <p:nvPr/>
        </p:nvCxnSpPr>
        <p:spPr bwMode="auto">
          <a:xfrm flipV="1">
            <a:off x="4283968" y="1552914"/>
            <a:ext cx="0" cy="67523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252F23B6-B0F4-4889-BB2D-0A91EF93E04B}"/>
              </a:ext>
            </a:extLst>
          </p:cNvPr>
          <p:cNvSpPr/>
          <p:nvPr/>
        </p:nvSpPr>
        <p:spPr bwMode="auto">
          <a:xfrm>
            <a:off x="3993680" y="2318934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1952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7B3C5E-A183-4C5D-B111-1EAAE4C58E09}"/>
              </a:ext>
            </a:extLst>
          </p:cNvPr>
          <p:cNvCxnSpPr/>
          <p:nvPr/>
        </p:nvCxnSpPr>
        <p:spPr bwMode="auto">
          <a:xfrm>
            <a:off x="6761400" y="5801779"/>
            <a:ext cx="0" cy="61491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48D2E8-DA35-814D-704B-0461E7424C71}"/>
              </a:ext>
            </a:extLst>
          </p:cNvPr>
          <p:cNvCxnSpPr/>
          <p:nvPr/>
        </p:nvCxnSpPr>
        <p:spPr bwMode="auto">
          <a:xfrm>
            <a:off x="7092280" y="4319391"/>
            <a:ext cx="157180" cy="417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24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D9E-600B-4AFE-BF4D-D8F9B8C2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181"/>
            <a:ext cx="9144000" cy="1143000"/>
          </a:xfrm>
          <a:solidFill>
            <a:srgbClr val="FF9933"/>
          </a:solidFill>
        </p:spPr>
        <p:txBody>
          <a:bodyPr/>
          <a:lstStyle/>
          <a:p>
            <a:r>
              <a:rPr lang="en-CA" dirty="0"/>
              <a:t>Secession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DC636A-6877-48C4-8124-AC65C1D6874C}"/>
              </a:ext>
            </a:extLst>
          </p:cNvPr>
          <p:cNvSpPr/>
          <p:nvPr/>
        </p:nvSpPr>
        <p:spPr bwMode="auto">
          <a:xfrm>
            <a:off x="0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NHK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BBDBE1-C64A-4ECE-A151-46599E8CC7F2}"/>
              </a:ext>
            </a:extLst>
          </p:cNvPr>
          <p:cNvSpPr/>
          <p:nvPr/>
        </p:nvSpPr>
        <p:spPr bwMode="auto">
          <a:xfrm>
            <a:off x="1694576" y="5548316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0B0D4B-B51D-48B9-8F70-EAD66177DA82}"/>
              </a:ext>
            </a:extLst>
          </p:cNvPr>
          <p:cNvSpPr/>
          <p:nvPr/>
        </p:nvSpPr>
        <p:spPr bwMode="auto">
          <a:xfrm>
            <a:off x="7253994" y="4078215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GKv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609361-577C-463E-B857-4EEEE8D7FF12}"/>
              </a:ext>
            </a:extLst>
          </p:cNvPr>
          <p:cNvSpPr/>
          <p:nvPr/>
        </p:nvSpPr>
        <p:spPr bwMode="auto">
          <a:xfrm>
            <a:off x="7236296" y="1991127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CGKN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5C000-6AC1-4506-B189-F9F1B99B2D58}"/>
              </a:ext>
            </a:extLst>
          </p:cNvPr>
          <p:cNvSpPr/>
          <p:nvPr/>
        </p:nvSpPr>
        <p:spPr bwMode="auto">
          <a:xfrm>
            <a:off x="7236296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PKN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A14A00-26B3-4E91-9C56-3DA59D99A41B}"/>
              </a:ext>
            </a:extLst>
          </p:cNvPr>
          <p:cNvSpPr/>
          <p:nvPr/>
        </p:nvSpPr>
        <p:spPr bwMode="auto">
          <a:xfrm>
            <a:off x="7236296" y="4773911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NGK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B25E8E-980B-4267-AEDD-A04545917AA1}"/>
              </a:ext>
            </a:extLst>
          </p:cNvPr>
          <p:cNvSpPr/>
          <p:nvPr/>
        </p:nvSpPr>
        <p:spPr bwMode="auto">
          <a:xfrm>
            <a:off x="7236296" y="1295431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D98098-28DF-4836-80FD-45D2F9528D36}"/>
              </a:ext>
            </a:extLst>
          </p:cNvPr>
          <p:cNvSpPr/>
          <p:nvPr/>
        </p:nvSpPr>
        <p:spPr bwMode="auto">
          <a:xfrm>
            <a:off x="7253487" y="2686823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DGK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28ADE4-9F3D-4815-8695-B92932A78CD5}"/>
              </a:ext>
            </a:extLst>
          </p:cNvPr>
          <p:cNvSpPr/>
          <p:nvPr/>
        </p:nvSpPr>
        <p:spPr bwMode="auto">
          <a:xfrm>
            <a:off x="7249989" y="3382519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D4D173-6646-4C47-8C19-BB7C23261C90}"/>
              </a:ext>
            </a:extLst>
          </p:cNvPr>
          <p:cNvCxnSpPr/>
          <p:nvPr/>
        </p:nvCxnSpPr>
        <p:spPr bwMode="auto">
          <a:xfrm>
            <a:off x="928093" y="6406479"/>
            <a:ext cx="6321896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68DE7-33AC-4480-AB77-74BE3E19D2CD}"/>
              </a:ext>
            </a:extLst>
          </p:cNvPr>
          <p:cNvCxnSpPr/>
          <p:nvPr/>
        </p:nvCxnSpPr>
        <p:spPr bwMode="auto">
          <a:xfrm>
            <a:off x="4881357" y="5015087"/>
            <a:ext cx="2354939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F72F67-B2FE-4ACF-BDFB-8D5628C6719A}"/>
              </a:ext>
            </a:extLst>
          </p:cNvPr>
          <p:cNvCxnSpPr/>
          <p:nvPr/>
        </p:nvCxnSpPr>
        <p:spPr bwMode="auto">
          <a:xfrm>
            <a:off x="3835493" y="4319391"/>
            <a:ext cx="3414498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6B9919-E47E-4366-B1F2-BFB61639D974}"/>
              </a:ext>
            </a:extLst>
          </p:cNvPr>
          <p:cNvCxnSpPr/>
          <p:nvPr/>
        </p:nvCxnSpPr>
        <p:spPr bwMode="auto">
          <a:xfrm>
            <a:off x="1187624" y="2228841"/>
            <a:ext cx="6048672" cy="1013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BE3649-E969-4580-AF07-CFA3B33E7E8B}"/>
              </a:ext>
            </a:extLst>
          </p:cNvPr>
          <p:cNvCxnSpPr/>
          <p:nvPr/>
        </p:nvCxnSpPr>
        <p:spPr bwMode="auto">
          <a:xfrm flipV="1">
            <a:off x="6722747" y="3111338"/>
            <a:ext cx="526713" cy="11978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12B5A7-7253-46EF-A4E9-BA4B58C0C014}"/>
              </a:ext>
            </a:extLst>
          </p:cNvPr>
          <p:cNvCxnSpPr/>
          <p:nvPr/>
        </p:nvCxnSpPr>
        <p:spPr bwMode="auto">
          <a:xfrm flipV="1">
            <a:off x="6985170" y="3814422"/>
            <a:ext cx="264290" cy="49958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F2BA1B-2984-459E-A11C-6F792F3B8A50}"/>
              </a:ext>
            </a:extLst>
          </p:cNvPr>
          <p:cNvCxnSpPr/>
          <p:nvPr/>
        </p:nvCxnSpPr>
        <p:spPr bwMode="auto">
          <a:xfrm>
            <a:off x="1141651" y="1536607"/>
            <a:ext cx="6108340" cy="1630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8427D1-63D7-494F-87D7-6C986F38C08A}"/>
              </a:ext>
            </a:extLst>
          </p:cNvPr>
          <p:cNvCxnSpPr/>
          <p:nvPr/>
        </p:nvCxnSpPr>
        <p:spPr bwMode="auto">
          <a:xfrm>
            <a:off x="1187624" y="2228148"/>
            <a:ext cx="0" cy="417833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78E378-3457-437F-9B03-0FEDE1C73024}"/>
              </a:ext>
            </a:extLst>
          </p:cNvPr>
          <p:cNvCxnSpPr/>
          <p:nvPr/>
        </p:nvCxnSpPr>
        <p:spPr bwMode="auto">
          <a:xfrm>
            <a:off x="1475656" y="5999586"/>
            <a:ext cx="0" cy="41228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3B25A1-3EC2-4B02-8C16-552D98816658}"/>
              </a:ext>
            </a:extLst>
          </p:cNvPr>
          <p:cNvCxnSpPr/>
          <p:nvPr/>
        </p:nvCxnSpPr>
        <p:spPr bwMode="auto">
          <a:xfrm flipV="1">
            <a:off x="1460851" y="5888487"/>
            <a:ext cx="233727" cy="11109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84E4BF-C575-4016-B067-FEDA2FCAA60B}"/>
              </a:ext>
            </a:extLst>
          </p:cNvPr>
          <p:cNvCxnSpPr>
            <a:endCxn id="4" idx="1"/>
          </p:cNvCxnSpPr>
          <p:nvPr/>
        </p:nvCxnSpPr>
        <p:spPr bwMode="auto">
          <a:xfrm>
            <a:off x="1187624" y="5373216"/>
            <a:ext cx="506952" cy="41627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80B376-1F70-4A75-BA5A-C110298E5E70}"/>
              </a:ext>
            </a:extLst>
          </p:cNvPr>
          <p:cNvCxnSpPr>
            <a:endCxn id="4" idx="3"/>
          </p:cNvCxnSpPr>
          <p:nvPr/>
        </p:nvCxnSpPr>
        <p:spPr bwMode="auto">
          <a:xfrm flipH="1">
            <a:off x="2608976" y="5789492"/>
            <a:ext cx="3619208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3D983B-09F5-406E-A83B-FFD5777AFD7A}"/>
              </a:ext>
            </a:extLst>
          </p:cNvPr>
          <p:cNvCxnSpPr/>
          <p:nvPr/>
        </p:nvCxnSpPr>
        <p:spPr bwMode="auto">
          <a:xfrm>
            <a:off x="6215797" y="5768623"/>
            <a:ext cx="545603" cy="64807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EF464D-B0C4-492A-AEE1-67E335536FB3}"/>
              </a:ext>
            </a:extLst>
          </p:cNvPr>
          <p:cNvCxnSpPr/>
          <p:nvPr/>
        </p:nvCxnSpPr>
        <p:spPr bwMode="auto">
          <a:xfrm>
            <a:off x="3851920" y="4289482"/>
            <a:ext cx="0" cy="151229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F0C026-BE68-4842-8457-981EE5787E8A}"/>
              </a:ext>
            </a:extLst>
          </p:cNvPr>
          <p:cNvCxnSpPr/>
          <p:nvPr/>
        </p:nvCxnSpPr>
        <p:spPr bwMode="auto">
          <a:xfrm flipH="1">
            <a:off x="4881357" y="4352547"/>
            <a:ext cx="2527" cy="66254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88C7BE-F559-48BB-BF7A-C077090D6886}"/>
              </a:ext>
            </a:extLst>
          </p:cNvPr>
          <p:cNvCxnSpPr/>
          <p:nvPr/>
        </p:nvCxnSpPr>
        <p:spPr bwMode="auto">
          <a:xfrm flipV="1">
            <a:off x="2695513" y="2255518"/>
            <a:ext cx="520963" cy="350289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A6B6F75-72F8-48A8-8AC9-5F288E1B70ED}"/>
              </a:ext>
            </a:extLst>
          </p:cNvPr>
          <p:cNvSpPr/>
          <p:nvPr/>
        </p:nvSpPr>
        <p:spPr bwMode="auto">
          <a:xfrm>
            <a:off x="8150696" y="1590098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HHK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59A761-2DC4-4AD9-AACE-3E33E6111889}"/>
              </a:ext>
            </a:extLst>
          </p:cNvPr>
          <p:cNvCxnSpPr/>
          <p:nvPr/>
        </p:nvCxnSpPr>
        <p:spPr bwMode="auto">
          <a:xfrm flipV="1">
            <a:off x="8086975" y="2072450"/>
            <a:ext cx="524927" cy="371704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A008AF9C-A21F-4189-8005-B0F3D250ADCB}"/>
              </a:ext>
            </a:extLst>
          </p:cNvPr>
          <p:cNvSpPr/>
          <p:nvPr/>
        </p:nvSpPr>
        <p:spPr bwMode="auto">
          <a:xfrm>
            <a:off x="712728" y="5710783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1836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1B0CDED-D06C-471E-9DEE-BBCBAC0198E2}"/>
              </a:ext>
            </a:extLst>
          </p:cNvPr>
          <p:cNvSpPr/>
          <p:nvPr/>
        </p:nvSpPr>
        <p:spPr bwMode="auto">
          <a:xfrm>
            <a:off x="1351466" y="6283337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1886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D038C7C-C7D9-4904-B56D-0C3BD271D145}"/>
              </a:ext>
            </a:extLst>
          </p:cNvPr>
          <p:cNvSpPr/>
          <p:nvPr/>
        </p:nvSpPr>
        <p:spPr bwMode="auto">
          <a:xfrm>
            <a:off x="3564220" y="5598320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936315C-F9C5-40BB-A5DD-CF472686ADE2}"/>
              </a:ext>
            </a:extLst>
          </p:cNvPr>
          <p:cNvSpPr/>
          <p:nvPr/>
        </p:nvSpPr>
        <p:spPr bwMode="auto">
          <a:xfrm>
            <a:off x="4610084" y="4134061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1967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D139E23-0B12-4B8B-8D3B-46FC55D60F0F}"/>
              </a:ext>
            </a:extLst>
          </p:cNvPr>
          <p:cNvSpPr/>
          <p:nvPr/>
        </p:nvSpPr>
        <p:spPr bwMode="auto">
          <a:xfrm>
            <a:off x="6451474" y="6463278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CE6784-6027-4EB5-A5DB-18BB11DBF77F}"/>
              </a:ext>
            </a:extLst>
          </p:cNvPr>
          <p:cNvSpPr/>
          <p:nvPr/>
        </p:nvSpPr>
        <p:spPr bwMode="auto">
          <a:xfrm>
            <a:off x="6333711" y="4384029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B24195E-EB9B-41D3-B35A-782386EF5592}"/>
              </a:ext>
            </a:extLst>
          </p:cNvPr>
          <p:cNvSpPr/>
          <p:nvPr/>
        </p:nvSpPr>
        <p:spPr bwMode="auto">
          <a:xfrm>
            <a:off x="6835499" y="4523254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2009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194D43-502D-4299-A02F-BB718B189AE1}"/>
              </a:ext>
            </a:extLst>
          </p:cNvPr>
          <p:cNvSpPr/>
          <p:nvPr/>
        </p:nvSpPr>
        <p:spPr bwMode="auto">
          <a:xfrm>
            <a:off x="2760466" y="5408741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1920s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124CBB6-A4DA-49C0-A8F5-64EAC2800B0D}"/>
              </a:ext>
            </a:extLst>
          </p:cNvPr>
          <p:cNvSpPr/>
          <p:nvPr/>
        </p:nvSpPr>
        <p:spPr bwMode="auto">
          <a:xfrm>
            <a:off x="1556667" y="5129591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1892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EDCB429-FBF1-4512-B400-AE564EFBB276}"/>
              </a:ext>
            </a:extLst>
          </p:cNvPr>
          <p:cNvCxnSpPr/>
          <p:nvPr/>
        </p:nvCxnSpPr>
        <p:spPr bwMode="auto">
          <a:xfrm flipH="1">
            <a:off x="6761400" y="5758408"/>
            <a:ext cx="1325575" cy="6130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B2EA7AA4-5AE0-4CFB-BE16-32E48604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5EE2F1-DA42-4917-8691-170E6CC68C2F}"/>
              </a:ext>
            </a:extLst>
          </p:cNvPr>
          <p:cNvCxnSpPr/>
          <p:nvPr/>
        </p:nvCxnSpPr>
        <p:spPr bwMode="auto">
          <a:xfrm flipV="1">
            <a:off x="3918973" y="1552914"/>
            <a:ext cx="0" cy="67523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26995CC-91AD-4518-B7B8-B27D52B2B965}"/>
              </a:ext>
            </a:extLst>
          </p:cNvPr>
          <p:cNvSpPr/>
          <p:nvPr/>
        </p:nvSpPr>
        <p:spPr bwMode="auto">
          <a:xfrm>
            <a:off x="3647700" y="2306691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1952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731EB1-8CA1-4B5C-B96A-B07834C1C623}"/>
              </a:ext>
            </a:extLst>
          </p:cNvPr>
          <p:cNvCxnSpPr/>
          <p:nvPr/>
        </p:nvCxnSpPr>
        <p:spPr bwMode="auto">
          <a:xfrm>
            <a:off x="2842701" y="5818495"/>
            <a:ext cx="393088" cy="56711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DAC118-EB86-4FCB-A4E1-093B15563805}"/>
              </a:ext>
            </a:extLst>
          </p:cNvPr>
          <p:cNvCxnSpPr/>
          <p:nvPr/>
        </p:nvCxnSpPr>
        <p:spPr bwMode="auto">
          <a:xfrm flipV="1">
            <a:off x="1187623" y="1552914"/>
            <a:ext cx="792089" cy="70156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94B75E-237E-49F7-942D-F0EC6FC2E32C}"/>
              </a:ext>
            </a:extLst>
          </p:cNvPr>
          <p:cNvCxnSpPr>
            <a:endCxn id="82" idx="1"/>
          </p:cNvCxnSpPr>
          <p:nvPr/>
        </p:nvCxnSpPr>
        <p:spPr bwMode="auto">
          <a:xfrm flipV="1">
            <a:off x="1187623" y="2001346"/>
            <a:ext cx="830151" cy="26042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7B30184-BE1B-4FF7-9CC4-1437B1925585}"/>
              </a:ext>
            </a:extLst>
          </p:cNvPr>
          <p:cNvCxnSpPr>
            <a:endCxn id="83" idx="1"/>
          </p:cNvCxnSpPr>
          <p:nvPr/>
        </p:nvCxnSpPr>
        <p:spPr bwMode="auto">
          <a:xfrm>
            <a:off x="1211382" y="2296349"/>
            <a:ext cx="813228" cy="34321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2CAF3D-B960-4230-BE93-EF82C5817A09}"/>
              </a:ext>
            </a:extLst>
          </p:cNvPr>
          <p:cNvCxnSpPr>
            <a:endCxn id="84" idx="1"/>
          </p:cNvCxnSpPr>
          <p:nvPr/>
        </p:nvCxnSpPr>
        <p:spPr bwMode="auto">
          <a:xfrm>
            <a:off x="1187623" y="2303636"/>
            <a:ext cx="791298" cy="111242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E48A88D-6087-4F5C-ADE9-76423197B516}"/>
              </a:ext>
            </a:extLst>
          </p:cNvPr>
          <p:cNvSpPr/>
          <p:nvPr/>
        </p:nvSpPr>
        <p:spPr bwMode="auto">
          <a:xfrm>
            <a:off x="2034944" y="1245794"/>
            <a:ext cx="2155303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 err="1"/>
              <a:t>Ledeboerianen</a:t>
            </a:r>
            <a:endParaRPr lang="en-CA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BF01128-830B-485B-83FE-88225018D7D7}"/>
              </a:ext>
            </a:extLst>
          </p:cNvPr>
          <p:cNvSpPr/>
          <p:nvPr/>
        </p:nvSpPr>
        <p:spPr bwMode="auto">
          <a:xfrm>
            <a:off x="2017774" y="1760170"/>
            <a:ext cx="327926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Churches under the Cross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669BE8D-7A5D-4C95-BD86-BF5F43176446}"/>
              </a:ext>
            </a:extLst>
          </p:cNvPr>
          <p:cNvSpPr/>
          <p:nvPr/>
        </p:nvSpPr>
        <p:spPr bwMode="auto">
          <a:xfrm>
            <a:off x="2024610" y="2255433"/>
            <a:ext cx="3308470" cy="76826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Christian Seceded Church</a:t>
            </a:r>
          </a:p>
          <a:p>
            <a:pPr algn="ctr"/>
            <a:r>
              <a:rPr lang="en-CA" dirty="0" err="1"/>
              <a:t>Drenth</a:t>
            </a:r>
            <a:r>
              <a:rPr lang="en-CA" dirty="0"/>
              <a:t> Persuasion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F98609A-705C-4C0A-92C0-6913097B1D98}"/>
              </a:ext>
            </a:extLst>
          </p:cNvPr>
          <p:cNvSpPr/>
          <p:nvPr/>
        </p:nvSpPr>
        <p:spPr bwMode="auto">
          <a:xfrm>
            <a:off x="1978921" y="3055488"/>
            <a:ext cx="3414498" cy="72115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Christian Seceded Church </a:t>
            </a:r>
          </a:p>
          <a:p>
            <a:pPr algn="ctr"/>
            <a:r>
              <a:rPr lang="en-CA" dirty="0" err="1"/>
              <a:t>Gelders</a:t>
            </a:r>
            <a:r>
              <a:rPr lang="en-CA" dirty="0"/>
              <a:t> Persuasion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197413-953A-4070-9831-DFB339A02FFF}"/>
              </a:ext>
            </a:extLst>
          </p:cNvPr>
          <p:cNvCxnSpPr>
            <a:stCxn id="83" idx="3"/>
          </p:cNvCxnSpPr>
          <p:nvPr/>
        </p:nvCxnSpPr>
        <p:spPr bwMode="auto">
          <a:xfrm>
            <a:off x="5333080" y="2639564"/>
            <a:ext cx="541141" cy="37381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404DBAB-F00C-48F2-B1A0-6C0DFD683EF8}"/>
              </a:ext>
            </a:extLst>
          </p:cNvPr>
          <p:cNvCxnSpPr>
            <a:stCxn id="84" idx="3"/>
          </p:cNvCxnSpPr>
          <p:nvPr/>
        </p:nvCxnSpPr>
        <p:spPr bwMode="auto">
          <a:xfrm flipV="1">
            <a:off x="5393419" y="3034247"/>
            <a:ext cx="480802" cy="38181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3FF9F7E4-7B04-4708-8A79-CF5DE5AD349F}"/>
              </a:ext>
            </a:extLst>
          </p:cNvPr>
          <p:cNvSpPr/>
          <p:nvPr/>
        </p:nvSpPr>
        <p:spPr bwMode="auto">
          <a:xfrm>
            <a:off x="5802479" y="2833741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1850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B6C0AD1-A52E-40C2-88C6-8BC0860BF73B}"/>
              </a:ext>
            </a:extLst>
          </p:cNvPr>
          <p:cNvSpPr/>
          <p:nvPr/>
        </p:nvSpPr>
        <p:spPr bwMode="auto">
          <a:xfrm>
            <a:off x="6398848" y="2634543"/>
            <a:ext cx="2532181" cy="76826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Christian Seceded </a:t>
            </a:r>
          </a:p>
          <a:p>
            <a:pPr algn="ctr"/>
            <a:r>
              <a:rPr lang="en-CA" dirty="0"/>
              <a:t>Church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21140D-C5C6-4CCA-9D9E-D3875E5CFDAC}"/>
              </a:ext>
            </a:extLst>
          </p:cNvPr>
          <p:cNvCxnSpPr/>
          <p:nvPr/>
        </p:nvCxnSpPr>
        <p:spPr bwMode="auto">
          <a:xfrm>
            <a:off x="2293016" y="3695610"/>
            <a:ext cx="786041" cy="65693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DB79222-E0DA-4A40-8D7C-998C02D4762B}"/>
              </a:ext>
            </a:extLst>
          </p:cNvPr>
          <p:cNvCxnSpPr/>
          <p:nvPr/>
        </p:nvCxnSpPr>
        <p:spPr bwMode="auto">
          <a:xfrm>
            <a:off x="2292740" y="3695610"/>
            <a:ext cx="786317" cy="144208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1FF32A32-9E23-4B07-8004-F70699B3D872}"/>
              </a:ext>
            </a:extLst>
          </p:cNvPr>
          <p:cNvSpPr/>
          <p:nvPr/>
        </p:nvSpPr>
        <p:spPr bwMode="auto">
          <a:xfrm>
            <a:off x="3084189" y="3947546"/>
            <a:ext cx="4165271" cy="768261"/>
          </a:xfrm>
          <a:prstGeom prst="roundRect">
            <a:avLst>
              <a:gd name="adj" fmla="val 50000"/>
            </a:avLst>
          </a:prstGeom>
          <a:solidFill>
            <a:srgbClr val="CC99FF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VanRaalte – Michigan</a:t>
            </a:r>
          </a:p>
          <a:p>
            <a:pPr algn="ctr"/>
            <a:r>
              <a:rPr lang="en-CA" dirty="0"/>
              <a:t>Dutch Reformed Church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DBAA6788-E01E-4763-A6C0-D91216CAEE47}"/>
              </a:ext>
            </a:extLst>
          </p:cNvPr>
          <p:cNvSpPr/>
          <p:nvPr/>
        </p:nvSpPr>
        <p:spPr bwMode="auto">
          <a:xfrm>
            <a:off x="3105269" y="4861925"/>
            <a:ext cx="4131027" cy="768261"/>
          </a:xfrm>
          <a:prstGeom prst="roundRect">
            <a:avLst>
              <a:gd name="adj" fmla="val 50000"/>
            </a:avLst>
          </a:prstGeom>
          <a:solidFill>
            <a:srgbClr val="CC99FF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Scholte – Iowa</a:t>
            </a:r>
          </a:p>
          <a:p>
            <a:pPr algn="ctr"/>
            <a:r>
              <a:rPr lang="en-CA" dirty="0"/>
              <a:t>Independent Reformed Church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6771CAB-64BC-42BF-9CC6-2F6519B30BF2}"/>
              </a:ext>
            </a:extLst>
          </p:cNvPr>
          <p:cNvSpPr/>
          <p:nvPr/>
        </p:nvSpPr>
        <p:spPr bwMode="auto">
          <a:xfrm>
            <a:off x="1531717" y="3947556"/>
            <a:ext cx="1137584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1846-1847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4A5084D-CAA9-471A-9C46-4141F7C65B57}"/>
              </a:ext>
            </a:extLst>
          </p:cNvPr>
          <p:cNvSpPr/>
          <p:nvPr/>
        </p:nvSpPr>
        <p:spPr bwMode="auto">
          <a:xfrm>
            <a:off x="3105153" y="6441513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1946</a:t>
            </a:r>
          </a:p>
        </p:txBody>
      </p:sp>
    </p:spTree>
    <p:extLst>
      <p:ext uri="{BB962C8B-B14F-4D97-AF65-F5344CB8AC3E}">
        <p14:creationId xmlns:p14="http://schemas.microsoft.com/office/powerpoint/2010/main" val="33146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1" grpId="0" animBg="1"/>
      <p:bldP spid="82" grpId="0" animBg="1"/>
      <p:bldP spid="83" grpId="0" animBg="1"/>
      <p:bldP spid="84" grpId="0" animBg="1"/>
      <p:bldP spid="96" grpId="0" animBg="1"/>
      <p:bldP spid="99" grpId="0" animBg="1"/>
      <p:bldP spid="104" grpId="0" animBg="1"/>
      <p:bldP spid="105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AD11-DA79-46EA-A865-B5768E0E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" y="0"/>
            <a:ext cx="9144000" cy="1143000"/>
          </a:xfrm>
          <a:solidFill>
            <a:srgbClr val="FF9933"/>
          </a:solidFill>
        </p:spPr>
        <p:txBody>
          <a:bodyPr/>
          <a:lstStyle/>
          <a:p>
            <a:r>
              <a:rPr lang="en-CA" dirty="0"/>
              <a:t>The Netherlands – early 1800s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E29D-08C4-40F1-A6C3-61318C28B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1834</a:t>
            </a:r>
            <a:r>
              <a:rPr lang="en-CA" dirty="0"/>
              <a:t>: </a:t>
            </a:r>
            <a:r>
              <a:rPr lang="en-CA" dirty="0">
                <a:solidFill>
                  <a:srgbClr val="00FF00"/>
                </a:solidFill>
              </a:rPr>
              <a:t>The Secession</a:t>
            </a:r>
          </a:p>
          <a:p>
            <a:pPr lvl="1"/>
            <a:r>
              <a:rPr lang="en-CA" dirty="0"/>
              <a:t>Doctrinal issues </a:t>
            </a:r>
          </a:p>
          <a:p>
            <a:pPr lvl="1"/>
            <a:r>
              <a:rPr lang="en-CA" dirty="0"/>
              <a:t>Over 120 churches, just 6 ministers</a:t>
            </a:r>
          </a:p>
          <a:p>
            <a:r>
              <a:rPr lang="en-CA" dirty="0"/>
              <a:t>Division within the ranks on</a:t>
            </a:r>
          </a:p>
          <a:p>
            <a:pPr lvl="1"/>
            <a:r>
              <a:rPr lang="en-CA" dirty="0"/>
              <a:t>the church order (H.P. Scholten)</a:t>
            </a:r>
          </a:p>
          <a:p>
            <a:pPr lvl="1"/>
            <a:r>
              <a:rPr lang="en-CA" dirty="0"/>
              <a:t>the covenant (H. de Cock)</a:t>
            </a:r>
          </a:p>
          <a:p>
            <a:pPr lvl="1"/>
            <a:r>
              <a:rPr lang="en-CA" dirty="0"/>
              <a:t>Offer of the Gospel (</a:t>
            </a:r>
            <a:r>
              <a:rPr lang="en-CA" dirty="0" err="1"/>
              <a:t>Drenth</a:t>
            </a:r>
            <a:r>
              <a:rPr lang="en-CA" dirty="0"/>
              <a:t> and </a:t>
            </a:r>
            <a:r>
              <a:rPr lang="en-CA" dirty="0" err="1"/>
              <a:t>Gelderse</a:t>
            </a:r>
            <a:r>
              <a:rPr lang="en-CA" dirty="0"/>
              <a:t> Persuasions)</a:t>
            </a:r>
          </a:p>
          <a:p>
            <a:pPr lvl="1"/>
            <a:r>
              <a:rPr lang="en-CA" dirty="0"/>
              <a:t>relation to the government (Cross-churches)</a:t>
            </a:r>
          </a:p>
          <a:p>
            <a:r>
              <a:rPr lang="en-CA" dirty="0"/>
              <a:t>By </a:t>
            </a:r>
            <a:r>
              <a:rPr lang="en-CA" dirty="0">
                <a:solidFill>
                  <a:srgbClr val="00B0F0"/>
                </a:solidFill>
              </a:rPr>
              <a:t>1850</a:t>
            </a:r>
            <a:r>
              <a:rPr lang="en-CA" dirty="0"/>
              <a:t> three larger groups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solidFill>
                  <a:srgbClr val="00FF00"/>
                </a:solidFill>
              </a:rPr>
              <a:t>Christian Seceded Reformed Church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solidFill>
                  <a:srgbClr val="00FF00"/>
                </a:solidFill>
              </a:rPr>
              <a:t>Reformed Churches under the Cross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Clusters of independent </a:t>
            </a:r>
            <a:r>
              <a:rPr lang="en-CA" dirty="0">
                <a:solidFill>
                  <a:srgbClr val="00FF00"/>
                </a:solidFill>
              </a:rPr>
              <a:t>Reformed Congregations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hendrik de cock">
            <a:extLst>
              <a:ext uri="{FF2B5EF4-FFF2-40B4-BE49-F238E27FC236}">
                <a16:creationId xmlns:a16="http://schemas.microsoft.com/office/drawing/2014/main" id="{E3A64795-DC24-4C52-BE75-EF1D8DD6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052736"/>
            <a:ext cx="1872208" cy="25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4B170-DF77-40D7-BDC5-84772E054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675D3-0023-41B6-8CC9-EDE5FD7B74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7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D9E-600B-4AFE-BF4D-D8F9B8C2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9"/>
            <a:ext cx="9144000" cy="1143000"/>
          </a:xfrm>
          <a:solidFill>
            <a:srgbClr val="FF9933"/>
          </a:solidFill>
        </p:spPr>
        <p:txBody>
          <a:bodyPr/>
          <a:lstStyle/>
          <a:p>
            <a:r>
              <a:rPr lang="en-CA" dirty="0"/>
              <a:t>Secession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DC636A-6877-48C4-8124-AC65C1D6874C}"/>
              </a:ext>
            </a:extLst>
          </p:cNvPr>
          <p:cNvSpPr/>
          <p:nvPr/>
        </p:nvSpPr>
        <p:spPr bwMode="auto">
          <a:xfrm>
            <a:off x="0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NHK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BBDBE1-C64A-4ECE-A151-46599E8CC7F2}"/>
              </a:ext>
            </a:extLst>
          </p:cNvPr>
          <p:cNvSpPr/>
          <p:nvPr/>
        </p:nvSpPr>
        <p:spPr bwMode="auto">
          <a:xfrm>
            <a:off x="1694576" y="5548316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0B0D4B-B51D-48B9-8F70-EAD66177DA82}"/>
              </a:ext>
            </a:extLst>
          </p:cNvPr>
          <p:cNvSpPr/>
          <p:nvPr/>
        </p:nvSpPr>
        <p:spPr bwMode="auto">
          <a:xfrm>
            <a:off x="7253994" y="4078215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GKv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609361-577C-463E-B857-4EEEE8D7FF12}"/>
              </a:ext>
            </a:extLst>
          </p:cNvPr>
          <p:cNvSpPr/>
          <p:nvPr/>
        </p:nvSpPr>
        <p:spPr bwMode="auto">
          <a:xfrm>
            <a:off x="7236296" y="1991127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CGKN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5C000-6AC1-4506-B189-F9F1B99B2D58}"/>
              </a:ext>
            </a:extLst>
          </p:cNvPr>
          <p:cNvSpPr/>
          <p:nvPr/>
        </p:nvSpPr>
        <p:spPr bwMode="auto">
          <a:xfrm>
            <a:off x="7236296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PKN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A14A00-26B3-4E91-9C56-3DA59D99A41B}"/>
              </a:ext>
            </a:extLst>
          </p:cNvPr>
          <p:cNvSpPr/>
          <p:nvPr/>
        </p:nvSpPr>
        <p:spPr bwMode="auto">
          <a:xfrm>
            <a:off x="7236296" y="4773911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NGK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B25E8E-980B-4267-AEDD-A04545917AA1}"/>
              </a:ext>
            </a:extLst>
          </p:cNvPr>
          <p:cNvSpPr/>
          <p:nvPr/>
        </p:nvSpPr>
        <p:spPr bwMode="auto">
          <a:xfrm>
            <a:off x="7236296" y="1295431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D98098-28DF-4836-80FD-45D2F9528D36}"/>
              </a:ext>
            </a:extLst>
          </p:cNvPr>
          <p:cNvSpPr/>
          <p:nvPr/>
        </p:nvSpPr>
        <p:spPr bwMode="auto">
          <a:xfrm>
            <a:off x="7253487" y="2686823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DGK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28ADE4-9F3D-4815-8695-B92932A78CD5}"/>
              </a:ext>
            </a:extLst>
          </p:cNvPr>
          <p:cNvSpPr/>
          <p:nvPr/>
        </p:nvSpPr>
        <p:spPr bwMode="auto">
          <a:xfrm>
            <a:off x="7249989" y="3382519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D4D173-6646-4C47-8C19-BB7C23261C90}"/>
              </a:ext>
            </a:extLst>
          </p:cNvPr>
          <p:cNvCxnSpPr/>
          <p:nvPr/>
        </p:nvCxnSpPr>
        <p:spPr bwMode="auto">
          <a:xfrm>
            <a:off x="928093" y="6406479"/>
            <a:ext cx="6321896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68DE7-33AC-4480-AB77-74BE3E19D2CD}"/>
              </a:ext>
            </a:extLst>
          </p:cNvPr>
          <p:cNvCxnSpPr/>
          <p:nvPr/>
        </p:nvCxnSpPr>
        <p:spPr bwMode="auto">
          <a:xfrm>
            <a:off x="4881357" y="5015087"/>
            <a:ext cx="2354939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F72F67-B2FE-4ACF-BDFB-8D5628C6719A}"/>
              </a:ext>
            </a:extLst>
          </p:cNvPr>
          <p:cNvCxnSpPr/>
          <p:nvPr/>
        </p:nvCxnSpPr>
        <p:spPr bwMode="auto">
          <a:xfrm>
            <a:off x="3835493" y="4319391"/>
            <a:ext cx="3414498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6B9919-E47E-4366-B1F2-BFB61639D974}"/>
              </a:ext>
            </a:extLst>
          </p:cNvPr>
          <p:cNvCxnSpPr/>
          <p:nvPr/>
        </p:nvCxnSpPr>
        <p:spPr bwMode="auto">
          <a:xfrm>
            <a:off x="1187624" y="2228841"/>
            <a:ext cx="6048672" cy="1013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BE3649-E969-4580-AF07-CFA3B33E7E8B}"/>
              </a:ext>
            </a:extLst>
          </p:cNvPr>
          <p:cNvCxnSpPr/>
          <p:nvPr/>
        </p:nvCxnSpPr>
        <p:spPr bwMode="auto">
          <a:xfrm flipV="1">
            <a:off x="6722747" y="3111338"/>
            <a:ext cx="526713" cy="11978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12B5A7-7253-46EF-A4E9-BA4B58C0C014}"/>
              </a:ext>
            </a:extLst>
          </p:cNvPr>
          <p:cNvCxnSpPr/>
          <p:nvPr/>
        </p:nvCxnSpPr>
        <p:spPr bwMode="auto">
          <a:xfrm flipV="1">
            <a:off x="6985170" y="3814422"/>
            <a:ext cx="264290" cy="49958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F2BA1B-2984-459E-A11C-6F792F3B8A50}"/>
              </a:ext>
            </a:extLst>
          </p:cNvPr>
          <p:cNvCxnSpPr/>
          <p:nvPr/>
        </p:nvCxnSpPr>
        <p:spPr bwMode="auto">
          <a:xfrm>
            <a:off x="1141651" y="1536607"/>
            <a:ext cx="6108340" cy="1630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8427D1-63D7-494F-87D7-6C986F38C08A}"/>
              </a:ext>
            </a:extLst>
          </p:cNvPr>
          <p:cNvCxnSpPr/>
          <p:nvPr/>
        </p:nvCxnSpPr>
        <p:spPr bwMode="auto">
          <a:xfrm>
            <a:off x="1187624" y="2228148"/>
            <a:ext cx="0" cy="417833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78E378-3457-437F-9B03-0FEDE1C73024}"/>
              </a:ext>
            </a:extLst>
          </p:cNvPr>
          <p:cNvCxnSpPr/>
          <p:nvPr/>
        </p:nvCxnSpPr>
        <p:spPr bwMode="auto">
          <a:xfrm>
            <a:off x="1475656" y="5999586"/>
            <a:ext cx="0" cy="41228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3B25A1-3EC2-4B02-8C16-552D98816658}"/>
              </a:ext>
            </a:extLst>
          </p:cNvPr>
          <p:cNvCxnSpPr/>
          <p:nvPr/>
        </p:nvCxnSpPr>
        <p:spPr bwMode="auto">
          <a:xfrm flipV="1">
            <a:off x="1460851" y="5888487"/>
            <a:ext cx="233727" cy="11109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84E4BF-C575-4016-B067-FEDA2FCAA60B}"/>
              </a:ext>
            </a:extLst>
          </p:cNvPr>
          <p:cNvCxnSpPr>
            <a:endCxn id="4" idx="1"/>
          </p:cNvCxnSpPr>
          <p:nvPr/>
        </p:nvCxnSpPr>
        <p:spPr bwMode="auto">
          <a:xfrm>
            <a:off x="1187624" y="5373216"/>
            <a:ext cx="506952" cy="41627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80B376-1F70-4A75-BA5A-C110298E5E70}"/>
              </a:ext>
            </a:extLst>
          </p:cNvPr>
          <p:cNvCxnSpPr>
            <a:endCxn id="4" idx="3"/>
          </p:cNvCxnSpPr>
          <p:nvPr/>
        </p:nvCxnSpPr>
        <p:spPr bwMode="auto">
          <a:xfrm flipH="1">
            <a:off x="2608976" y="5789492"/>
            <a:ext cx="3619208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3D983B-09F5-406E-A83B-FFD5777AFD7A}"/>
              </a:ext>
            </a:extLst>
          </p:cNvPr>
          <p:cNvCxnSpPr/>
          <p:nvPr/>
        </p:nvCxnSpPr>
        <p:spPr bwMode="auto">
          <a:xfrm>
            <a:off x="6215797" y="5768623"/>
            <a:ext cx="545603" cy="64807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EF464D-B0C4-492A-AEE1-67E335536FB3}"/>
              </a:ext>
            </a:extLst>
          </p:cNvPr>
          <p:cNvCxnSpPr/>
          <p:nvPr/>
        </p:nvCxnSpPr>
        <p:spPr bwMode="auto">
          <a:xfrm>
            <a:off x="3851920" y="4289482"/>
            <a:ext cx="0" cy="151229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F0C026-BE68-4842-8457-981EE5787E8A}"/>
              </a:ext>
            </a:extLst>
          </p:cNvPr>
          <p:cNvCxnSpPr/>
          <p:nvPr/>
        </p:nvCxnSpPr>
        <p:spPr bwMode="auto">
          <a:xfrm flipH="1">
            <a:off x="4881357" y="4352547"/>
            <a:ext cx="2527" cy="66254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88C7BE-F559-48BB-BF7A-C077090D6886}"/>
              </a:ext>
            </a:extLst>
          </p:cNvPr>
          <p:cNvCxnSpPr/>
          <p:nvPr/>
        </p:nvCxnSpPr>
        <p:spPr bwMode="auto">
          <a:xfrm flipV="1">
            <a:off x="2695513" y="2255518"/>
            <a:ext cx="520963" cy="350289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A6B6F75-72F8-48A8-8AC9-5F288E1B70ED}"/>
              </a:ext>
            </a:extLst>
          </p:cNvPr>
          <p:cNvSpPr/>
          <p:nvPr/>
        </p:nvSpPr>
        <p:spPr bwMode="auto">
          <a:xfrm>
            <a:off x="8150696" y="1590098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HHK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59A761-2DC4-4AD9-AACE-3E33E6111889}"/>
              </a:ext>
            </a:extLst>
          </p:cNvPr>
          <p:cNvCxnSpPr/>
          <p:nvPr/>
        </p:nvCxnSpPr>
        <p:spPr bwMode="auto">
          <a:xfrm flipV="1">
            <a:off x="8086975" y="2072450"/>
            <a:ext cx="524927" cy="371704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A008AF9C-A21F-4189-8005-B0F3D250ADCB}"/>
              </a:ext>
            </a:extLst>
          </p:cNvPr>
          <p:cNvSpPr/>
          <p:nvPr/>
        </p:nvSpPr>
        <p:spPr bwMode="auto">
          <a:xfrm>
            <a:off x="712728" y="5710783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1836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1B0CDED-D06C-471E-9DEE-BBCBAC0198E2}"/>
              </a:ext>
            </a:extLst>
          </p:cNvPr>
          <p:cNvSpPr/>
          <p:nvPr/>
        </p:nvSpPr>
        <p:spPr bwMode="auto">
          <a:xfrm>
            <a:off x="1351466" y="6283337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1886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D038C7C-C7D9-4904-B56D-0C3BD271D145}"/>
              </a:ext>
            </a:extLst>
          </p:cNvPr>
          <p:cNvSpPr/>
          <p:nvPr/>
        </p:nvSpPr>
        <p:spPr bwMode="auto">
          <a:xfrm>
            <a:off x="3564220" y="5598320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936315C-F9C5-40BB-A5DD-CF472686ADE2}"/>
              </a:ext>
            </a:extLst>
          </p:cNvPr>
          <p:cNvSpPr/>
          <p:nvPr/>
        </p:nvSpPr>
        <p:spPr bwMode="auto">
          <a:xfrm>
            <a:off x="4610084" y="4134061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1967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D139E23-0B12-4B8B-8D3B-46FC55D60F0F}"/>
              </a:ext>
            </a:extLst>
          </p:cNvPr>
          <p:cNvSpPr/>
          <p:nvPr/>
        </p:nvSpPr>
        <p:spPr bwMode="auto">
          <a:xfrm>
            <a:off x="6451474" y="6463278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CE6784-6027-4EB5-A5DB-18BB11DBF77F}"/>
              </a:ext>
            </a:extLst>
          </p:cNvPr>
          <p:cNvSpPr/>
          <p:nvPr/>
        </p:nvSpPr>
        <p:spPr bwMode="auto">
          <a:xfrm>
            <a:off x="6333711" y="4384029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B24195E-EB9B-41D3-B35A-782386EF5592}"/>
              </a:ext>
            </a:extLst>
          </p:cNvPr>
          <p:cNvSpPr/>
          <p:nvPr/>
        </p:nvSpPr>
        <p:spPr bwMode="auto">
          <a:xfrm>
            <a:off x="6835499" y="4523254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2009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194D43-502D-4299-A02F-BB718B189AE1}"/>
              </a:ext>
            </a:extLst>
          </p:cNvPr>
          <p:cNvSpPr/>
          <p:nvPr/>
        </p:nvSpPr>
        <p:spPr bwMode="auto">
          <a:xfrm>
            <a:off x="2760466" y="5408741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1920s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124CBB6-A4DA-49C0-A8F5-64EAC2800B0D}"/>
              </a:ext>
            </a:extLst>
          </p:cNvPr>
          <p:cNvSpPr/>
          <p:nvPr/>
        </p:nvSpPr>
        <p:spPr bwMode="auto">
          <a:xfrm>
            <a:off x="1556667" y="5129591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1892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EDCB429-FBF1-4512-B400-AE564EFBB276}"/>
              </a:ext>
            </a:extLst>
          </p:cNvPr>
          <p:cNvCxnSpPr/>
          <p:nvPr/>
        </p:nvCxnSpPr>
        <p:spPr bwMode="auto">
          <a:xfrm flipH="1">
            <a:off x="6761400" y="5758408"/>
            <a:ext cx="1325575" cy="6130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B2EA7AA4-5AE0-4CFB-BE16-32E48604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5EE2F1-DA42-4917-8691-170E6CC68C2F}"/>
              </a:ext>
            </a:extLst>
          </p:cNvPr>
          <p:cNvCxnSpPr/>
          <p:nvPr/>
        </p:nvCxnSpPr>
        <p:spPr bwMode="auto">
          <a:xfrm flipV="1">
            <a:off x="3918973" y="1552914"/>
            <a:ext cx="0" cy="67523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26995CC-91AD-4518-B7B8-B27D52B2B965}"/>
              </a:ext>
            </a:extLst>
          </p:cNvPr>
          <p:cNvSpPr/>
          <p:nvPr/>
        </p:nvSpPr>
        <p:spPr bwMode="auto">
          <a:xfrm>
            <a:off x="3647700" y="2306691"/>
            <a:ext cx="542547" cy="35988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1952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731EB1-8CA1-4B5C-B96A-B07834C1C623}"/>
              </a:ext>
            </a:extLst>
          </p:cNvPr>
          <p:cNvCxnSpPr/>
          <p:nvPr/>
        </p:nvCxnSpPr>
        <p:spPr bwMode="auto">
          <a:xfrm>
            <a:off x="2842701" y="5818495"/>
            <a:ext cx="393088" cy="56711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DAC118-EB86-4FCB-A4E1-093B15563805}"/>
              </a:ext>
            </a:extLst>
          </p:cNvPr>
          <p:cNvCxnSpPr/>
          <p:nvPr/>
        </p:nvCxnSpPr>
        <p:spPr bwMode="auto">
          <a:xfrm flipV="1">
            <a:off x="1187623" y="1552914"/>
            <a:ext cx="792089" cy="70156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94B75E-237E-49F7-942D-F0EC6FC2E32C}"/>
              </a:ext>
            </a:extLst>
          </p:cNvPr>
          <p:cNvCxnSpPr>
            <a:endCxn id="82" idx="1"/>
          </p:cNvCxnSpPr>
          <p:nvPr/>
        </p:nvCxnSpPr>
        <p:spPr bwMode="auto">
          <a:xfrm flipV="1">
            <a:off x="1187623" y="2001346"/>
            <a:ext cx="830151" cy="26042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7B30184-BE1B-4FF7-9CC4-1437B1925585}"/>
              </a:ext>
            </a:extLst>
          </p:cNvPr>
          <p:cNvCxnSpPr>
            <a:endCxn id="83" idx="1"/>
          </p:cNvCxnSpPr>
          <p:nvPr/>
        </p:nvCxnSpPr>
        <p:spPr bwMode="auto">
          <a:xfrm>
            <a:off x="1211382" y="2296349"/>
            <a:ext cx="813228" cy="34321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2CAF3D-B960-4230-BE93-EF82C5817A09}"/>
              </a:ext>
            </a:extLst>
          </p:cNvPr>
          <p:cNvCxnSpPr>
            <a:endCxn id="84" idx="1"/>
          </p:cNvCxnSpPr>
          <p:nvPr/>
        </p:nvCxnSpPr>
        <p:spPr bwMode="auto">
          <a:xfrm>
            <a:off x="1187623" y="2303636"/>
            <a:ext cx="791298" cy="111242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E48A88D-6087-4F5C-ADE9-76423197B516}"/>
              </a:ext>
            </a:extLst>
          </p:cNvPr>
          <p:cNvSpPr/>
          <p:nvPr/>
        </p:nvSpPr>
        <p:spPr bwMode="auto">
          <a:xfrm>
            <a:off x="2034944" y="1245794"/>
            <a:ext cx="2155303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 err="1"/>
              <a:t>Ledeboerianen</a:t>
            </a:r>
            <a:endParaRPr lang="en-CA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BF01128-830B-485B-83FE-88225018D7D7}"/>
              </a:ext>
            </a:extLst>
          </p:cNvPr>
          <p:cNvSpPr/>
          <p:nvPr/>
        </p:nvSpPr>
        <p:spPr bwMode="auto">
          <a:xfrm>
            <a:off x="2017774" y="1760170"/>
            <a:ext cx="327926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Churches under the Cross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669BE8D-7A5D-4C95-BD86-BF5F43176446}"/>
              </a:ext>
            </a:extLst>
          </p:cNvPr>
          <p:cNvSpPr/>
          <p:nvPr/>
        </p:nvSpPr>
        <p:spPr bwMode="auto">
          <a:xfrm>
            <a:off x="2024610" y="2255433"/>
            <a:ext cx="3308470" cy="76826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Christian Seceded Church</a:t>
            </a:r>
          </a:p>
          <a:p>
            <a:pPr algn="ctr"/>
            <a:r>
              <a:rPr lang="en-CA" dirty="0" err="1"/>
              <a:t>Drenth</a:t>
            </a:r>
            <a:r>
              <a:rPr lang="en-CA" dirty="0"/>
              <a:t> Persuasion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F98609A-705C-4C0A-92C0-6913097B1D98}"/>
              </a:ext>
            </a:extLst>
          </p:cNvPr>
          <p:cNvSpPr/>
          <p:nvPr/>
        </p:nvSpPr>
        <p:spPr bwMode="auto">
          <a:xfrm>
            <a:off x="1978921" y="3055488"/>
            <a:ext cx="3414498" cy="72115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Christian Seceded Church </a:t>
            </a:r>
          </a:p>
          <a:p>
            <a:pPr algn="ctr"/>
            <a:r>
              <a:rPr lang="en-CA" dirty="0" err="1"/>
              <a:t>Gelders</a:t>
            </a:r>
            <a:r>
              <a:rPr lang="en-CA" dirty="0"/>
              <a:t> Persuasion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197413-953A-4070-9831-DFB339A02FFF}"/>
              </a:ext>
            </a:extLst>
          </p:cNvPr>
          <p:cNvCxnSpPr>
            <a:stCxn id="83" idx="3"/>
          </p:cNvCxnSpPr>
          <p:nvPr/>
        </p:nvCxnSpPr>
        <p:spPr bwMode="auto">
          <a:xfrm>
            <a:off x="5333080" y="2639564"/>
            <a:ext cx="541141" cy="37381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404DBAB-F00C-48F2-B1A0-6C0DFD683EF8}"/>
              </a:ext>
            </a:extLst>
          </p:cNvPr>
          <p:cNvCxnSpPr>
            <a:stCxn id="84" idx="3"/>
          </p:cNvCxnSpPr>
          <p:nvPr/>
        </p:nvCxnSpPr>
        <p:spPr bwMode="auto">
          <a:xfrm flipV="1">
            <a:off x="5393419" y="3034247"/>
            <a:ext cx="480802" cy="38181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3FF9F7E4-7B04-4708-8A79-CF5DE5AD349F}"/>
              </a:ext>
            </a:extLst>
          </p:cNvPr>
          <p:cNvSpPr/>
          <p:nvPr/>
        </p:nvSpPr>
        <p:spPr bwMode="auto">
          <a:xfrm>
            <a:off x="5802479" y="2833741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1850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B6C0AD1-A52E-40C2-88C6-8BC0860BF73B}"/>
              </a:ext>
            </a:extLst>
          </p:cNvPr>
          <p:cNvSpPr/>
          <p:nvPr/>
        </p:nvSpPr>
        <p:spPr bwMode="auto">
          <a:xfrm>
            <a:off x="6398848" y="2634543"/>
            <a:ext cx="2532181" cy="76826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Christian Seceded </a:t>
            </a:r>
          </a:p>
          <a:p>
            <a:pPr algn="ctr"/>
            <a:r>
              <a:rPr lang="en-CA" dirty="0"/>
              <a:t>Church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2D0146-42AA-4D38-83FF-98DF10FB9A6C}"/>
              </a:ext>
            </a:extLst>
          </p:cNvPr>
          <p:cNvSpPr/>
          <p:nvPr/>
        </p:nvSpPr>
        <p:spPr bwMode="auto">
          <a:xfrm>
            <a:off x="3105153" y="6441513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1946</a:t>
            </a:r>
          </a:p>
        </p:txBody>
      </p:sp>
    </p:spTree>
    <p:extLst>
      <p:ext uri="{BB962C8B-B14F-4D97-AF65-F5344CB8AC3E}">
        <p14:creationId xmlns:p14="http://schemas.microsoft.com/office/powerpoint/2010/main" val="3291905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DD9E-600B-4AFE-BF4D-D8F9B8C2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607"/>
            <a:ext cx="9144000" cy="1143000"/>
          </a:xfrm>
          <a:solidFill>
            <a:srgbClr val="FF9933"/>
          </a:solidFill>
        </p:spPr>
        <p:txBody>
          <a:bodyPr/>
          <a:lstStyle/>
          <a:p>
            <a:r>
              <a:rPr lang="en-CA" dirty="0"/>
              <a:t>Secession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DC636A-6877-48C4-8124-AC65C1D6874C}"/>
              </a:ext>
            </a:extLst>
          </p:cNvPr>
          <p:cNvSpPr/>
          <p:nvPr/>
        </p:nvSpPr>
        <p:spPr bwMode="auto">
          <a:xfrm>
            <a:off x="0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NHK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BBDBE1-C64A-4ECE-A151-46599E8CC7F2}"/>
              </a:ext>
            </a:extLst>
          </p:cNvPr>
          <p:cNvSpPr/>
          <p:nvPr/>
        </p:nvSpPr>
        <p:spPr bwMode="auto">
          <a:xfrm>
            <a:off x="1694576" y="5548316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0B0D4B-B51D-48B9-8F70-EAD66177DA82}"/>
              </a:ext>
            </a:extLst>
          </p:cNvPr>
          <p:cNvSpPr/>
          <p:nvPr/>
        </p:nvSpPr>
        <p:spPr bwMode="auto">
          <a:xfrm>
            <a:off x="7253994" y="4078215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GKv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609361-577C-463E-B857-4EEEE8D7FF12}"/>
              </a:ext>
            </a:extLst>
          </p:cNvPr>
          <p:cNvSpPr/>
          <p:nvPr/>
        </p:nvSpPr>
        <p:spPr bwMode="auto">
          <a:xfrm>
            <a:off x="7236296" y="1991127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CGKN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5C000-6AC1-4506-B189-F9F1B99B2D58}"/>
              </a:ext>
            </a:extLst>
          </p:cNvPr>
          <p:cNvSpPr/>
          <p:nvPr/>
        </p:nvSpPr>
        <p:spPr bwMode="auto">
          <a:xfrm>
            <a:off x="7236296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PKN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A14A00-26B3-4E91-9C56-3DA59D99A41B}"/>
              </a:ext>
            </a:extLst>
          </p:cNvPr>
          <p:cNvSpPr/>
          <p:nvPr/>
        </p:nvSpPr>
        <p:spPr bwMode="auto">
          <a:xfrm>
            <a:off x="7236296" y="4773911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NGK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B25E8E-980B-4267-AEDD-A04545917AA1}"/>
              </a:ext>
            </a:extLst>
          </p:cNvPr>
          <p:cNvSpPr/>
          <p:nvPr/>
        </p:nvSpPr>
        <p:spPr bwMode="auto">
          <a:xfrm>
            <a:off x="7236296" y="1295431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D98098-28DF-4836-80FD-45D2F9528D36}"/>
              </a:ext>
            </a:extLst>
          </p:cNvPr>
          <p:cNvSpPr/>
          <p:nvPr/>
        </p:nvSpPr>
        <p:spPr bwMode="auto">
          <a:xfrm>
            <a:off x="7253487" y="2686823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DGK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28ADE4-9F3D-4815-8695-B92932A78CD5}"/>
              </a:ext>
            </a:extLst>
          </p:cNvPr>
          <p:cNvSpPr/>
          <p:nvPr/>
        </p:nvSpPr>
        <p:spPr bwMode="auto">
          <a:xfrm>
            <a:off x="7249989" y="3382519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GKN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68DE7-33AC-4480-AB77-74BE3E19D2CD}"/>
              </a:ext>
            </a:extLst>
          </p:cNvPr>
          <p:cNvCxnSpPr/>
          <p:nvPr/>
        </p:nvCxnSpPr>
        <p:spPr bwMode="auto">
          <a:xfrm>
            <a:off x="4881357" y="5015087"/>
            <a:ext cx="2354939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F72F67-B2FE-4ACF-BDFB-8D5628C6719A}"/>
              </a:ext>
            </a:extLst>
          </p:cNvPr>
          <p:cNvCxnSpPr/>
          <p:nvPr/>
        </p:nvCxnSpPr>
        <p:spPr bwMode="auto">
          <a:xfrm>
            <a:off x="3835493" y="4319391"/>
            <a:ext cx="3414498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6B9919-E47E-4366-B1F2-BFB61639D974}"/>
              </a:ext>
            </a:extLst>
          </p:cNvPr>
          <p:cNvCxnSpPr/>
          <p:nvPr/>
        </p:nvCxnSpPr>
        <p:spPr bwMode="auto">
          <a:xfrm>
            <a:off x="1187624" y="2228841"/>
            <a:ext cx="6048672" cy="1013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BE3649-E969-4580-AF07-CFA3B33E7E8B}"/>
              </a:ext>
            </a:extLst>
          </p:cNvPr>
          <p:cNvCxnSpPr/>
          <p:nvPr/>
        </p:nvCxnSpPr>
        <p:spPr bwMode="auto">
          <a:xfrm flipV="1">
            <a:off x="6722747" y="3111338"/>
            <a:ext cx="526713" cy="11978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12B5A7-7253-46EF-A4E9-BA4B58C0C014}"/>
              </a:ext>
            </a:extLst>
          </p:cNvPr>
          <p:cNvCxnSpPr/>
          <p:nvPr/>
        </p:nvCxnSpPr>
        <p:spPr bwMode="auto">
          <a:xfrm flipV="1">
            <a:off x="6985170" y="3814422"/>
            <a:ext cx="264290" cy="49958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F2BA1B-2984-459E-A11C-6F792F3B8A50}"/>
              </a:ext>
            </a:extLst>
          </p:cNvPr>
          <p:cNvCxnSpPr/>
          <p:nvPr/>
        </p:nvCxnSpPr>
        <p:spPr bwMode="auto">
          <a:xfrm>
            <a:off x="1141651" y="1536607"/>
            <a:ext cx="6108340" cy="1630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8427D1-63D7-494F-87D7-6C986F38C08A}"/>
              </a:ext>
            </a:extLst>
          </p:cNvPr>
          <p:cNvCxnSpPr/>
          <p:nvPr/>
        </p:nvCxnSpPr>
        <p:spPr bwMode="auto">
          <a:xfrm>
            <a:off x="1187624" y="2228148"/>
            <a:ext cx="0" cy="417833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78E378-3457-437F-9B03-0FEDE1C73024}"/>
              </a:ext>
            </a:extLst>
          </p:cNvPr>
          <p:cNvCxnSpPr/>
          <p:nvPr/>
        </p:nvCxnSpPr>
        <p:spPr bwMode="auto">
          <a:xfrm>
            <a:off x="1475656" y="5999586"/>
            <a:ext cx="0" cy="41228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3B25A1-3EC2-4B02-8C16-552D98816658}"/>
              </a:ext>
            </a:extLst>
          </p:cNvPr>
          <p:cNvCxnSpPr/>
          <p:nvPr/>
        </p:nvCxnSpPr>
        <p:spPr bwMode="auto">
          <a:xfrm flipV="1">
            <a:off x="1460851" y="5888487"/>
            <a:ext cx="233727" cy="11109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84E4BF-C575-4016-B067-FEDA2FCAA60B}"/>
              </a:ext>
            </a:extLst>
          </p:cNvPr>
          <p:cNvCxnSpPr>
            <a:endCxn id="4" idx="1"/>
          </p:cNvCxnSpPr>
          <p:nvPr/>
        </p:nvCxnSpPr>
        <p:spPr bwMode="auto">
          <a:xfrm>
            <a:off x="1187624" y="5373216"/>
            <a:ext cx="506952" cy="41627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80B376-1F70-4A75-BA5A-C110298E5E70}"/>
              </a:ext>
            </a:extLst>
          </p:cNvPr>
          <p:cNvCxnSpPr>
            <a:endCxn id="4" idx="3"/>
          </p:cNvCxnSpPr>
          <p:nvPr/>
        </p:nvCxnSpPr>
        <p:spPr bwMode="auto">
          <a:xfrm flipH="1">
            <a:off x="2608976" y="5789492"/>
            <a:ext cx="3619208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3D983B-09F5-406E-A83B-FFD5777AFD7A}"/>
              </a:ext>
            </a:extLst>
          </p:cNvPr>
          <p:cNvCxnSpPr/>
          <p:nvPr/>
        </p:nvCxnSpPr>
        <p:spPr bwMode="auto">
          <a:xfrm>
            <a:off x="6215797" y="5768623"/>
            <a:ext cx="545603" cy="64807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EF464D-B0C4-492A-AEE1-67E335536FB3}"/>
              </a:ext>
            </a:extLst>
          </p:cNvPr>
          <p:cNvCxnSpPr/>
          <p:nvPr/>
        </p:nvCxnSpPr>
        <p:spPr bwMode="auto">
          <a:xfrm>
            <a:off x="3851920" y="4289482"/>
            <a:ext cx="0" cy="151229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F0C026-BE68-4842-8457-981EE5787E8A}"/>
              </a:ext>
            </a:extLst>
          </p:cNvPr>
          <p:cNvCxnSpPr/>
          <p:nvPr/>
        </p:nvCxnSpPr>
        <p:spPr bwMode="auto">
          <a:xfrm flipH="1">
            <a:off x="4881357" y="4352547"/>
            <a:ext cx="2527" cy="66254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88C7BE-F559-48BB-BF7A-C077090D6886}"/>
              </a:ext>
            </a:extLst>
          </p:cNvPr>
          <p:cNvCxnSpPr/>
          <p:nvPr/>
        </p:nvCxnSpPr>
        <p:spPr bwMode="auto">
          <a:xfrm flipV="1">
            <a:off x="2695513" y="2255518"/>
            <a:ext cx="520963" cy="350289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A6B6F75-72F8-48A8-8AC9-5F288E1B70ED}"/>
              </a:ext>
            </a:extLst>
          </p:cNvPr>
          <p:cNvSpPr/>
          <p:nvPr/>
        </p:nvSpPr>
        <p:spPr bwMode="auto">
          <a:xfrm>
            <a:off x="8150696" y="1590098"/>
            <a:ext cx="914400" cy="48235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HHK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59A761-2DC4-4AD9-AACE-3E33E6111889}"/>
              </a:ext>
            </a:extLst>
          </p:cNvPr>
          <p:cNvCxnSpPr/>
          <p:nvPr/>
        </p:nvCxnSpPr>
        <p:spPr bwMode="auto">
          <a:xfrm flipV="1">
            <a:off x="8086975" y="2072450"/>
            <a:ext cx="524927" cy="371704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A008AF9C-A21F-4189-8005-B0F3D250ADCB}"/>
              </a:ext>
            </a:extLst>
          </p:cNvPr>
          <p:cNvSpPr/>
          <p:nvPr/>
        </p:nvSpPr>
        <p:spPr bwMode="auto">
          <a:xfrm>
            <a:off x="712728" y="5710783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1836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1B0CDED-D06C-471E-9DEE-BBCBAC0198E2}"/>
              </a:ext>
            </a:extLst>
          </p:cNvPr>
          <p:cNvSpPr/>
          <p:nvPr/>
        </p:nvSpPr>
        <p:spPr bwMode="auto">
          <a:xfrm>
            <a:off x="1351466" y="6283337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1886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D038C7C-C7D9-4904-B56D-0C3BD271D145}"/>
              </a:ext>
            </a:extLst>
          </p:cNvPr>
          <p:cNvSpPr/>
          <p:nvPr/>
        </p:nvSpPr>
        <p:spPr bwMode="auto">
          <a:xfrm>
            <a:off x="3564220" y="5598320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936315C-F9C5-40BB-A5DD-CF472686ADE2}"/>
              </a:ext>
            </a:extLst>
          </p:cNvPr>
          <p:cNvSpPr/>
          <p:nvPr/>
        </p:nvSpPr>
        <p:spPr bwMode="auto">
          <a:xfrm>
            <a:off x="4610084" y="4134061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1967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D139E23-0B12-4B8B-8D3B-46FC55D60F0F}"/>
              </a:ext>
            </a:extLst>
          </p:cNvPr>
          <p:cNvSpPr/>
          <p:nvPr/>
        </p:nvSpPr>
        <p:spPr bwMode="auto">
          <a:xfrm>
            <a:off x="6451474" y="6463278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CE6784-6027-4EB5-A5DB-18BB11DBF77F}"/>
              </a:ext>
            </a:extLst>
          </p:cNvPr>
          <p:cNvSpPr/>
          <p:nvPr/>
        </p:nvSpPr>
        <p:spPr bwMode="auto">
          <a:xfrm>
            <a:off x="6333711" y="4384029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B24195E-EB9B-41D3-B35A-782386EF5592}"/>
              </a:ext>
            </a:extLst>
          </p:cNvPr>
          <p:cNvSpPr/>
          <p:nvPr/>
        </p:nvSpPr>
        <p:spPr bwMode="auto">
          <a:xfrm>
            <a:off x="6835499" y="4523254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2009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194D43-502D-4299-A02F-BB718B189AE1}"/>
              </a:ext>
            </a:extLst>
          </p:cNvPr>
          <p:cNvSpPr/>
          <p:nvPr/>
        </p:nvSpPr>
        <p:spPr bwMode="auto">
          <a:xfrm>
            <a:off x="2760466" y="5408741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1920s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124CBB6-A4DA-49C0-A8F5-64EAC2800B0D}"/>
              </a:ext>
            </a:extLst>
          </p:cNvPr>
          <p:cNvSpPr/>
          <p:nvPr/>
        </p:nvSpPr>
        <p:spPr bwMode="auto">
          <a:xfrm>
            <a:off x="1556667" y="5129591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1892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EDCB429-FBF1-4512-B400-AE564EFBB276}"/>
              </a:ext>
            </a:extLst>
          </p:cNvPr>
          <p:cNvCxnSpPr/>
          <p:nvPr/>
        </p:nvCxnSpPr>
        <p:spPr bwMode="auto">
          <a:xfrm flipH="1">
            <a:off x="6761400" y="5758408"/>
            <a:ext cx="1325575" cy="613038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B2EA7AA4-5AE0-4CFB-BE16-32E48604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5EE2F1-DA42-4917-8691-170E6CC68C2F}"/>
              </a:ext>
            </a:extLst>
          </p:cNvPr>
          <p:cNvCxnSpPr/>
          <p:nvPr/>
        </p:nvCxnSpPr>
        <p:spPr bwMode="auto">
          <a:xfrm flipV="1">
            <a:off x="3918973" y="1552914"/>
            <a:ext cx="0" cy="67523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26995CC-91AD-4518-B7B8-B27D52B2B965}"/>
              </a:ext>
            </a:extLst>
          </p:cNvPr>
          <p:cNvSpPr/>
          <p:nvPr/>
        </p:nvSpPr>
        <p:spPr bwMode="auto">
          <a:xfrm>
            <a:off x="3647700" y="2306691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1952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731EB1-8CA1-4B5C-B96A-B07834C1C623}"/>
              </a:ext>
            </a:extLst>
          </p:cNvPr>
          <p:cNvCxnSpPr/>
          <p:nvPr/>
        </p:nvCxnSpPr>
        <p:spPr bwMode="auto">
          <a:xfrm>
            <a:off x="2842701" y="5818495"/>
            <a:ext cx="393088" cy="56711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DAC118-EB86-4FCB-A4E1-093B15563805}"/>
              </a:ext>
            </a:extLst>
          </p:cNvPr>
          <p:cNvCxnSpPr/>
          <p:nvPr/>
        </p:nvCxnSpPr>
        <p:spPr bwMode="auto">
          <a:xfrm flipV="1">
            <a:off x="1187623" y="1552914"/>
            <a:ext cx="792089" cy="70156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94B75E-237E-49F7-942D-F0EC6FC2E32C}"/>
              </a:ext>
            </a:extLst>
          </p:cNvPr>
          <p:cNvCxnSpPr>
            <a:endCxn id="82" idx="1"/>
          </p:cNvCxnSpPr>
          <p:nvPr/>
        </p:nvCxnSpPr>
        <p:spPr bwMode="auto">
          <a:xfrm flipV="1">
            <a:off x="1187623" y="2001346"/>
            <a:ext cx="830151" cy="26042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7B30184-BE1B-4FF7-9CC4-1437B1925585}"/>
              </a:ext>
            </a:extLst>
          </p:cNvPr>
          <p:cNvCxnSpPr>
            <a:cxnSpLocks/>
          </p:cNvCxnSpPr>
          <p:nvPr/>
        </p:nvCxnSpPr>
        <p:spPr bwMode="auto">
          <a:xfrm>
            <a:off x="1211382" y="2296349"/>
            <a:ext cx="765866" cy="62859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E48A88D-6087-4F5C-ADE9-76423197B516}"/>
              </a:ext>
            </a:extLst>
          </p:cNvPr>
          <p:cNvSpPr/>
          <p:nvPr/>
        </p:nvSpPr>
        <p:spPr bwMode="auto">
          <a:xfrm>
            <a:off x="2034944" y="1245794"/>
            <a:ext cx="2155303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 err="1"/>
              <a:t>Ledeboerianen</a:t>
            </a:r>
            <a:endParaRPr lang="en-CA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BF01128-830B-485B-83FE-88225018D7D7}"/>
              </a:ext>
            </a:extLst>
          </p:cNvPr>
          <p:cNvSpPr/>
          <p:nvPr/>
        </p:nvSpPr>
        <p:spPr bwMode="auto">
          <a:xfrm>
            <a:off x="2017774" y="1760170"/>
            <a:ext cx="327926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Churches under the Cross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6CE076-2674-4DBA-BEAF-069E31006BAE}"/>
              </a:ext>
            </a:extLst>
          </p:cNvPr>
          <p:cNvSpPr/>
          <p:nvPr/>
        </p:nvSpPr>
        <p:spPr bwMode="auto">
          <a:xfrm>
            <a:off x="4382086" y="2328326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1869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D1DD10-331A-4F96-8FED-029686AE373D}"/>
              </a:ext>
            </a:extLst>
          </p:cNvPr>
          <p:cNvCxnSpPr/>
          <p:nvPr/>
        </p:nvCxnSpPr>
        <p:spPr bwMode="auto">
          <a:xfrm>
            <a:off x="5004048" y="2223061"/>
            <a:ext cx="0" cy="67314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5EAD11E-4CED-4D60-B8B9-C1C3B0302D23}"/>
              </a:ext>
            </a:extLst>
          </p:cNvPr>
          <p:cNvCxnSpPr>
            <a:endCxn id="77" idx="1"/>
          </p:cNvCxnSpPr>
          <p:nvPr/>
        </p:nvCxnSpPr>
        <p:spPr bwMode="auto">
          <a:xfrm flipV="1">
            <a:off x="1977248" y="2896207"/>
            <a:ext cx="3834819" cy="2873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8063459-FA24-4CF3-B4FB-349125C7458B}"/>
              </a:ext>
            </a:extLst>
          </p:cNvPr>
          <p:cNvCxnSpPr/>
          <p:nvPr/>
        </p:nvCxnSpPr>
        <p:spPr bwMode="auto">
          <a:xfrm flipV="1">
            <a:off x="5868144" y="1536607"/>
            <a:ext cx="72008" cy="46473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F313679-2FC3-4389-9AC0-51B69A4D963D}"/>
              </a:ext>
            </a:extLst>
          </p:cNvPr>
          <p:cNvCxnSpPr/>
          <p:nvPr/>
        </p:nvCxnSpPr>
        <p:spPr bwMode="auto">
          <a:xfrm>
            <a:off x="5940152" y="1536607"/>
            <a:ext cx="511322" cy="1630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6B1560-AA14-4F25-B4F2-02D87FD020E1}"/>
              </a:ext>
            </a:extLst>
          </p:cNvPr>
          <p:cNvCxnSpPr/>
          <p:nvPr/>
        </p:nvCxnSpPr>
        <p:spPr bwMode="auto">
          <a:xfrm>
            <a:off x="5297034" y="2001346"/>
            <a:ext cx="571110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96CF367-1F8D-4C78-B745-9DFBC3C59281}"/>
              </a:ext>
            </a:extLst>
          </p:cNvPr>
          <p:cNvCxnSpPr/>
          <p:nvPr/>
        </p:nvCxnSpPr>
        <p:spPr bwMode="auto">
          <a:xfrm>
            <a:off x="4190247" y="1326024"/>
            <a:ext cx="1749905" cy="19133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1D1691-E011-4AA1-B23B-4EE19C5A961C}"/>
              </a:ext>
            </a:extLst>
          </p:cNvPr>
          <p:cNvCxnSpPr/>
          <p:nvPr/>
        </p:nvCxnSpPr>
        <p:spPr bwMode="auto">
          <a:xfrm>
            <a:off x="4208587" y="1496594"/>
            <a:ext cx="1731565" cy="3884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442BFCB-2556-4E15-8874-E9F3E5D848C4}"/>
              </a:ext>
            </a:extLst>
          </p:cNvPr>
          <p:cNvCxnSpPr/>
          <p:nvPr/>
        </p:nvCxnSpPr>
        <p:spPr bwMode="auto">
          <a:xfrm flipV="1">
            <a:off x="4190247" y="1539142"/>
            <a:ext cx="1749905" cy="11074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7C69165-8D93-49AF-BAB2-609CB5D87355}"/>
              </a:ext>
            </a:extLst>
          </p:cNvPr>
          <p:cNvCxnSpPr>
            <a:endCxn id="78" idx="1"/>
          </p:cNvCxnSpPr>
          <p:nvPr/>
        </p:nvCxnSpPr>
        <p:spPr bwMode="auto">
          <a:xfrm flipV="1">
            <a:off x="4167967" y="1066685"/>
            <a:ext cx="2320631" cy="18282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36AD23-D4ED-4001-983F-80C9CDDA3F45}"/>
              </a:ext>
            </a:extLst>
          </p:cNvPr>
          <p:cNvSpPr/>
          <p:nvPr/>
        </p:nvSpPr>
        <p:spPr bwMode="auto">
          <a:xfrm>
            <a:off x="5812067" y="2655031"/>
            <a:ext cx="327926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Christian Seceded Church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F60036B-0F82-4BB6-978C-3CD589566C86}"/>
              </a:ext>
            </a:extLst>
          </p:cNvPr>
          <p:cNvSpPr/>
          <p:nvPr/>
        </p:nvSpPr>
        <p:spPr bwMode="auto">
          <a:xfrm>
            <a:off x="6488598" y="825509"/>
            <a:ext cx="2609271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Old Ref’d </a:t>
            </a:r>
            <a:r>
              <a:rPr lang="en-CA" dirty="0" err="1"/>
              <a:t>Congr’ns</a:t>
            </a:r>
            <a:endParaRPr lang="en-CA" dirty="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1E3D2B0-9D86-4169-9F7D-6350B752B2EC}"/>
              </a:ext>
            </a:extLst>
          </p:cNvPr>
          <p:cNvSpPr/>
          <p:nvPr/>
        </p:nvSpPr>
        <p:spPr bwMode="auto">
          <a:xfrm>
            <a:off x="6425688" y="1491259"/>
            <a:ext cx="2609271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Reformed </a:t>
            </a:r>
            <a:r>
              <a:rPr lang="en-CA" dirty="0" err="1"/>
              <a:t>Congr’ns</a:t>
            </a:r>
            <a:endParaRPr lang="en-CA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6B34C12-688F-47E0-BCDD-8982DE674433}"/>
              </a:ext>
            </a:extLst>
          </p:cNvPr>
          <p:cNvSpPr/>
          <p:nvPr/>
        </p:nvSpPr>
        <p:spPr bwMode="auto">
          <a:xfrm>
            <a:off x="5625234" y="2099117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1907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26B636-CED9-4D99-949C-00C57F41F706}"/>
              </a:ext>
            </a:extLst>
          </p:cNvPr>
          <p:cNvCxnSpPr/>
          <p:nvPr/>
        </p:nvCxnSpPr>
        <p:spPr bwMode="auto">
          <a:xfrm flipV="1">
            <a:off x="6103413" y="1060111"/>
            <a:ext cx="72008" cy="464739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2A1555B4-25C6-4FFC-B616-982D3C5D7CDD}"/>
              </a:ext>
            </a:extLst>
          </p:cNvPr>
          <p:cNvSpPr/>
          <p:nvPr/>
        </p:nvSpPr>
        <p:spPr bwMode="auto">
          <a:xfrm>
            <a:off x="5817173" y="578173"/>
            <a:ext cx="634301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1920s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E0EA092-114C-4845-BBB3-6F3DC99ADDE0}"/>
              </a:ext>
            </a:extLst>
          </p:cNvPr>
          <p:cNvCxnSpPr/>
          <p:nvPr/>
        </p:nvCxnSpPr>
        <p:spPr bwMode="auto">
          <a:xfrm flipH="1">
            <a:off x="5152631" y="2902994"/>
            <a:ext cx="3423" cy="1175221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25242E3F-E488-4771-B7BD-EBD2E205EC8D}"/>
              </a:ext>
            </a:extLst>
          </p:cNvPr>
          <p:cNvSpPr/>
          <p:nvPr/>
        </p:nvSpPr>
        <p:spPr bwMode="auto">
          <a:xfrm>
            <a:off x="4876361" y="4062456"/>
            <a:ext cx="542547" cy="35988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1892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E86993B-7C91-4947-A33D-9C57888C04C4}"/>
              </a:ext>
            </a:extLst>
          </p:cNvPr>
          <p:cNvSpPr/>
          <p:nvPr/>
        </p:nvSpPr>
        <p:spPr bwMode="auto">
          <a:xfrm>
            <a:off x="3105153" y="6441513"/>
            <a:ext cx="542547" cy="35988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 dirty="0">
                <a:latin typeface="Arial Narrow" panose="020B0606020202030204" pitchFamily="34" charset="0"/>
              </a:rPr>
              <a:t>1946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D4D173-6646-4C47-8C19-BB7C23261C90}"/>
              </a:ext>
            </a:extLst>
          </p:cNvPr>
          <p:cNvCxnSpPr/>
          <p:nvPr/>
        </p:nvCxnSpPr>
        <p:spPr bwMode="auto">
          <a:xfrm>
            <a:off x="928093" y="6406479"/>
            <a:ext cx="6321896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71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8" grpId="0" animBg="1"/>
      <p:bldP spid="79" grpId="0" animBg="1"/>
      <p:bldP spid="80" grpId="0" animBg="1"/>
      <p:bldP spid="86" grpId="0" animBg="1"/>
      <p:bldP spid="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AD11-DA79-46EA-A865-B5768E0E81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n-CA" dirty="0"/>
              <a:t>The Netherlands – later 1800s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E29D-08C4-40F1-A6C3-61318C28B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1869</a:t>
            </a:r>
            <a:r>
              <a:rPr lang="en-CA" dirty="0"/>
              <a:t>: union of Seceder groups</a:t>
            </a:r>
          </a:p>
          <a:p>
            <a:pPr lvl="1"/>
            <a:r>
              <a:rPr lang="en-CA" dirty="0">
                <a:solidFill>
                  <a:srgbClr val="00FF00"/>
                </a:solidFill>
              </a:rPr>
              <a:t>Cross-churches</a:t>
            </a:r>
            <a:r>
              <a:rPr lang="en-CA" dirty="0"/>
              <a:t> and </a:t>
            </a:r>
            <a:r>
              <a:rPr lang="en-CA" dirty="0">
                <a:solidFill>
                  <a:srgbClr val="00FF00"/>
                </a:solidFill>
              </a:rPr>
              <a:t>Seceders</a:t>
            </a:r>
            <a:r>
              <a:rPr lang="en-CA" dirty="0"/>
              <a:t> unite</a:t>
            </a:r>
          </a:p>
          <a:p>
            <a:pPr lvl="1"/>
            <a:r>
              <a:rPr lang="en-CA" dirty="0"/>
              <a:t>Formation: </a:t>
            </a:r>
            <a:r>
              <a:rPr lang="en-CA" dirty="0">
                <a:solidFill>
                  <a:srgbClr val="00FF00"/>
                </a:solidFill>
              </a:rPr>
              <a:t>Christian Reformed Church</a:t>
            </a:r>
            <a:r>
              <a:rPr lang="en-CA" dirty="0"/>
              <a:t> (CGK)</a:t>
            </a:r>
          </a:p>
          <a:p>
            <a:pPr lvl="2"/>
            <a:r>
              <a:rPr lang="en-CA" dirty="0"/>
              <a:t>Seminary: Theological School in Kampen</a:t>
            </a:r>
          </a:p>
          <a:p>
            <a:pPr lvl="1"/>
            <a:r>
              <a:rPr lang="en-CA" dirty="0">
                <a:solidFill>
                  <a:srgbClr val="00FF00"/>
                </a:solidFill>
              </a:rPr>
              <a:t>Reformed Congregations </a:t>
            </a:r>
            <a:r>
              <a:rPr lang="en-CA" dirty="0"/>
              <a:t>remain separate</a:t>
            </a:r>
          </a:p>
          <a:p>
            <a:r>
              <a:rPr lang="en-CA" dirty="0">
                <a:solidFill>
                  <a:srgbClr val="00B0F0"/>
                </a:solidFill>
              </a:rPr>
              <a:t>1907</a:t>
            </a:r>
            <a:r>
              <a:rPr lang="en-CA" dirty="0"/>
              <a:t>: Union of most </a:t>
            </a:r>
            <a:r>
              <a:rPr lang="en-CA" dirty="0">
                <a:solidFill>
                  <a:srgbClr val="00FF00"/>
                </a:solidFill>
              </a:rPr>
              <a:t>Reformed Congregations </a:t>
            </a:r>
            <a:r>
              <a:rPr lang="en-CA" dirty="0"/>
              <a:t>(GG)</a:t>
            </a:r>
          </a:p>
          <a:p>
            <a:pPr lvl="1"/>
            <a:r>
              <a:rPr lang="en-CA" dirty="0"/>
              <a:t>Involves remaining Cross Churches</a:t>
            </a:r>
          </a:p>
          <a:p>
            <a:pPr lvl="1"/>
            <a:r>
              <a:rPr lang="en-CA" dirty="0"/>
              <a:t>Some groups remain separate, forming the federation of Old Reformed Congregations (OGG)</a:t>
            </a:r>
          </a:p>
          <a:p>
            <a:r>
              <a:rPr lang="en-CA" dirty="0">
                <a:solidFill>
                  <a:srgbClr val="00CCFF"/>
                </a:solidFill>
              </a:rPr>
              <a:t>1920s</a:t>
            </a:r>
            <a:r>
              <a:rPr lang="en-CA" dirty="0"/>
              <a:t>: Some GG leave for OGG</a:t>
            </a:r>
          </a:p>
          <a:p>
            <a:pPr lvl="1"/>
            <a:r>
              <a:rPr lang="en-CA" dirty="0"/>
              <a:t>Issue general surrounded offer of the gospel, ethics, and persons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175A1-B25D-4DF2-9B27-E93A126FF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E41E1-B8D5-4ABB-AD9B-5A883DBB8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87C9-1A6F-423A-B17D-31323B01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Low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BF9E-6B17-4FEA-ACA4-F043C2F3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19200"/>
            <a:ext cx="3888432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“Low Countries” = </a:t>
            </a:r>
            <a:r>
              <a:rPr lang="en-CA" dirty="0">
                <a:solidFill>
                  <a:srgbClr val="00FF00"/>
                </a:solidFill>
              </a:rPr>
              <a:t>Netherlands, Belgium, &amp; Luxemburg</a:t>
            </a:r>
          </a:p>
          <a:p>
            <a:pPr marL="0" indent="0">
              <a:buNone/>
            </a:pPr>
            <a:r>
              <a:rPr lang="en-CA" dirty="0"/>
              <a:t>      (aka Benelux)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- Where Rhine, Maas &amp; </a:t>
            </a:r>
            <a:r>
              <a:rPr lang="en-CA" sz="2400" dirty="0" err="1"/>
              <a:t>Schelde</a:t>
            </a:r>
            <a:r>
              <a:rPr lang="en-CA" sz="2400" dirty="0"/>
              <a:t> flow into the North Sea</a:t>
            </a:r>
          </a:p>
          <a:p>
            <a:pPr marL="0" indent="0">
              <a:buNone/>
            </a:pPr>
            <a:r>
              <a:rPr lang="en-CA" sz="2400" dirty="0"/>
              <a:t>- Languages: </a:t>
            </a:r>
            <a:r>
              <a:rPr lang="en-CA" sz="2400" dirty="0">
                <a:solidFill>
                  <a:srgbClr val="00FF00"/>
                </a:solidFill>
              </a:rPr>
              <a:t>French, Dutch, German, Frisian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5744581-B2F2-4810-AA87-AF9AA1D9B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1143000"/>
            <a:ext cx="44481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F6D4A-55BB-4385-8C0E-DB269FF8F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2FCEC-9C4E-448D-BE1D-B76C02F38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87C9-1A6F-423A-B17D-31323B017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dirty="0"/>
              <a:t>The Low Countries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5744581-B2F2-4810-AA87-AF9AA1D9B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1143000"/>
            <a:ext cx="44481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netherlands belgium luxembourg">
            <a:extLst>
              <a:ext uri="{FF2B5EF4-FFF2-40B4-BE49-F238E27FC236}">
                <a16:creationId xmlns:a16="http://schemas.microsoft.com/office/drawing/2014/main" id="{08293A54-3F29-46CA-B1AA-CBD47F5CB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3200" b="4962"/>
          <a:stretch/>
        </p:blipFill>
        <p:spPr bwMode="auto">
          <a:xfrm>
            <a:off x="179512" y="1340768"/>
            <a:ext cx="4011056" cy="48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727C2-C928-41FB-867E-18D3D9A7C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8845A-E62F-49DD-92B6-9F586A3A5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1B343-7F55-401A-B7D7-CE0D660B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5" y="116632"/>
            <a:ext cx="739611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1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9963-6DA9-7B8E-CCB2-DA04CF822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39A8-D44E-A1E3-FA73-A437BD42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Low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F417E-932C-6B03-B92C-82358A3B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Late </a:t>
            </a:r>
            <a:r>
              <a:rPr lang="en-CA" dirty="0">
                <a:solidFill>
                  <a:srgbClr val="00CCFF"/>
                </a:solidFill>
              </a:rPr>
              <a:t>1500s</a:t>
            </a:r>
          </a:p>
          <a:p>
            <a:pPr lvl="1" indent="-342900">
              <a:buFontTx/>
              <a:buChar char="-"/>
            </a:pPr>
            <a:r>
              <a:rPr lang="en-CA" dirty="0"/>
              <a:t>War! 80 year war (Low Countries vs. Spain)</a:t>
            </a:r>
          </a:p>
          <a:p>
            <a:pPr lvl="1" indent="-342900">
              <a:buFontTx/>
              <a:buChar char="-"/>
            </a:pPr>
            <a:r>
              <a:rPr lang="en-CA" dirty="0"/>
              <a:t>Reformation advances from France northwards</a:t>
            </a:r>
          </a:p>
          <a:p>
            <a:pPr lvl="1" indent="-342900">
              <a:buFontTx/>
              <a:buChar char="-"/>
            </a:pPr>
            <a:r>
              <a:rPr lang="en-CA" dirty="0"/>
              <a:t>Dutch Refugees</a:t>
            </a:r>
          </a:p>
          <a:p>
            <a:pPr lvl="2" indent="-342900">
              <a:buFontTx/>
              <a:buChar char="-"/>
            </a:pPr>
            <a:r>
              <a:rPr lang="en-CA" dirty="0"/>
              <a:t>“Low church” in London (England) and Emden (Germany)</a:t>
            </a:r>
          </a:p>
          <a:p>
            <a:pPr lvl="2" indent="-342900">
              <a:buFontTx/>
              <a:buChar char="-"/>
            </a:pPr>
            <a:r>
              <a:rPr lang="en-CA" dirty="0"/>
              <a:t>“High church” in Heidelberg and Frankfurt (Germany)</a:t>
            </a:r>
          </a:p>
          <a:p>
            <a:pPr lvl="1" indent="-342900">
              <a:buFontTx/>
              <a:buChar char="-"/>
            </a:pPr>
            <a:r>
              <a:rPr lang="en-CA" b="1" u="sng" dirty="0">
                <a:solidFill>
                  <a:srgbClr val="00CCFF"/>
                </a:solidFill>
              </a:rPr>
              <a:t>1571</a:t>
            </a:r>
            <a:r>
              <a:rPr lang="en-CA" dirty="0"/>
              <a:t>: formation of the Dutch Reformed church</a:t>
            </a:r>
          </a:p>
          <a:p>
            <a:pPr lvl="2" indent="-342900">
              <a:buFontTx/>
              <a:buChar char="-"/>
            </a:pPr>
            <a:r>
              <a:rPr lang="en-CA" dirty="0"/>
              <a:t>Dutch and French influences</a:t>
            </a:r>
          </a:p>
          <a:p>
            <a:pPr lvl="1" indent="-342900">
              <a:buFontTx/>
              <a:buChar char="-"/>
            </a:pPr>
            <a:r>
              <a:rPr lang="en-CA" dirty="0"/>
              <a:t>Freedom is slowly won in the northern half of The Netherlands.</a:t>
            </a:r>
          </a:p>
          <a:p>
            <a:pPr lvl="1" indent="-342900">
              <a:buFontTx/>
              <a:buChar char="-"/>
            </a:pPr>
            <a:r>
              <a:rPr lang="en-CA" dirty="0"/>
              <a:t>Church life settles with the Reformed dominating as the ruling House of Orange is Reformed </a:t>
            </a:r>
          </a:p>
          <a:p>
            <a:pPr lvl="1" indent="-342900">
              <a:buFontTx/>
              <a:buChar char="-"/>
            </a:pPr>
            <a:r>
              <a:rPr lang="en-CA" dirty="0"/>
              <a:t>The northern Low Countries become a haven for refugees as tolerance of all religions is practised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E206D-297F-0A8E-4758-E5E9AE666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38011-977E-EC43-9646-FB56DBC5B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87C9-1A6F-423A-B17D-31323B01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Low Countries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264A1-C2EB-486D-BA6E-18B0BC31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219200"/>
            <a:ext cx="4104456" cy="5638800"/>
          </a:xfrm>
        </p:spPr>
        <p:txBody>
          <a:bodyPr/>
          <a:lstStyle/>
          <a:p>
            <a:r>
              <a:rPr lang="en-CA" dirty="0"/>
              <a:t>Orange = Reformed</a:t>
            </a:r>
          </a:p>
          <a:p>
            <a:endParaRPr lang="en-CA" dirty="0"/>
          </a:p>
          <a:p>
            <a:r>
              <a:rPr lang="en-CA" dirty="0"/>
              <a:t>Yellow = mixed</a:t>
            </a:r>
          </a:p>
          <a:p>
            <a:endParaRPr lang="en-CA" dirty="0"/>
          </a:p>
          <a:p>
            <a:r>
              <a:rPr lang="en-CA" dirty="0"/>
              <a:t>Purple &amp; blue = Roman Catholic</a:t>
            </a:r>
          </a:p>
          <a:p>
            <a:endParaRPr lang="en-CA" dirty="0"/>
          </a:p>
          <a:p>
            <a:r>
              <a:rPr lang="en-CA" sz="2400" i="1" dirty="0"/>
              <a:t>Note: Julich, Berg, Mark, and East </a:t>
            </a:r>
            <a:r>
              <a:rPr lang="en-CA" sz="2400" i="1" dirty="0" err="1"/>
              <a:t>Frisia</a:t>
            </a:r>
            <a:r>
              <a:rPr lang="en-CA" sz="2400" i="1" dirty="0"/>
              <a:t> are German and Lutheran</a:t>
            </a:r>
          </a:p>
          <a:p>
            <a:endParaRPr lang="en-CA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548A78B-27FC-4EA1-851B-A29D04FE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7" y="1219200"/>
            <a:ext cx="3848340" cy="47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EE242-6CCC-4E31-AB5A-D44A6CCA5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D2E61-4B46-4991-9AEE-F3D508F9B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4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6469-555B-4375-87D6-2149DECD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Trouble!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361B2-3D51-4BDE-BFE7-C45DF7A4F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Disputes at the University of Leiden</a:t>
            </a:r>
          </a:p>
          <a:p>
            <a:pPr lvl="1"/>
            <a:r>
              <a:rPr lang="en-CA" dirty="0"/>
              <a:t>Prof. Arminius (died 1609) </a:t>
            </a:r>
          </a:p>
          <a:p>
            <a:pPr lvl="1"/>
            <a:r>
              <a:rPr lang="en-CA" dirty="0"/>
              <a:t>Prof. </a:t>
            </a:r>
            <a:r>
              <a:rPr lang="en-CA" dirty="0" err="1"/>
              <a:t>Gomarus</a:t>
            </a:r>
            <a:endParaRPr lang="en-CA" dirty="0"/>
          </a:p>
          <a:p>
            <a:r>
              <a:rPr lang="en-CA" dirty="0"/>
              <a:t>Remonstrance of </a:t>
            </a:r>
            <a:r>
              <a:rPr lang="en-CA" dirty="0">
                <a:solidFill>
                  <a:srgbClr val="00CCFF"/>
                </a:solidFill>
              </a:rPr>
              <a:t>1610</a:t>
            </a:r>
          </a:p>
          <a:p>
            <a:pPr lvl="1"/>
            <a:r>
              <a:rPr lang="en-CA" dirty="0"/>
              <a:t>5 articles that contradicted Reformed convictions found in the Belgic Confession articles 14-16</a:t>
            </a:r>
          </a:p>
          <a:p>
            <a:r>
              <a:rPr lang="en-CA" dirty="0"/>
              <a:t>Counter Remonstrance of </a:t>
            </a:r>
            <a:r>
              <a:rPr lang="en-CA" dirty="0">
                <a:solidFill>
                  <a:srgbClr val="00CCFF"/>
                </a:solidFill>
              </a:rPr>
              <a:t>1611</a:t>
            </a:r>
          </a:p>
          <a:p>
            <a:r>
              <a:rPr lang="en-CA" dirty="0"/>
              <a:t>Disputes</a:t>
            </a:r>
          </a:p>
          <a:p>
            <a:pPr lvl="1"/>
            <a:r>
              <a:rPr lang="en-CA" dirty="0"/>
              <a:t>Leaders and Churches choose sides</a:t>
            </a:r>
          </a:p>
          <a:p>
            <a:pPr lvl="1"/>
            <a:r>
              <a:rPr lang="en-CA" dirty="0"/>
              <a:t>Government calls a synod to settle the matter in </a:t>
            </a:r>
            <a:r>
              <a:rPr lang="en-CA" dirty="0">
                <a:solidFill>
                  <a:srgbClr val="00CCFF"/>
                </a:solidFill>
              </a:rPr>
              <a:t>1618</a:t>
            </a:r>
          </a:p>
          <a:p>
            <a:pPr lvl="2"/>
            <a:r>
              <a:rPr lang="en-CA" dirty="0"/>
              <a:t>Concern about a civil war beginning over the issue</a:t>
            </a:r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634EE-A55F-4314-9EE4-96091FAFE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E06D1A-A348-45E2-A7AD-EE16612CA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87C9-1A6F-423A-B17D-31323B01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Great Synod of Dort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BF9E-6B17-4FEA-ACA4-F043C2F3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 synod of all Dutch Reformed churches.</a:t>
            </a:r>
          </a:p>
          <a:p>
            <a:pPr marL="400050" lvl="1" indent="0">
              <a:buNone/>
            </a:pPr>
            <a:r>
              <a:rPr lang="en-CA" dirty="0"/>
              <a:t>Each Reformed province sent delegates</a:t>
            </a:r>
          </a:p>
          <a:p>
            <a:pPr marL="400050" lvl="1" indent="0">
              <a:buNone/>
            </a:pPr>
            <a:r>
              <a:rPr lang="en-CA" dirty="0"/>
              <a:t>The government also had a role</a:t>
            </a:r>
          </a:p>
          <a:p>
            <a:pPr marL="0" indent="0">
              <a:buNone/>
            </a:pPr>
            <a:r>
              <a:rPr lang="en-CA" dirty="0"/>
              <a:t>Invitation sent to all Reformed churches elsewhere in Europe.</a:t>
            </a:r>
          </a:p>
          <a:p>
            <a:pPr marL="400050" lvl="1" indent="0">
              <a:buNone/>
            </a:pPr>
            <a:r>
              <a:rPr lang="en-CA" dirty="0"/>
              <a:t>British (including an Anglican bishop)</a:t>
            </a:r>
          </a:p>
          <a:p>
            <a:pPr marL="400050" lvl="1" indent="0">
              <a:buNone/>
            </a:pPr>
            <a:r>
              <a:rPr lang="en-CA" dirty="0"/>
              <a:t>German, Swiss</a:t>
            </a:r>
          </a:p>
          <a:p>
            <a:pPr marL="400050" lvl="1" indent="0">
              <a:buNone/>
            </a:pPr>
            <a:r>
              <a:rPr lang="en-CA" dirty="0"/>
              <a:t>French Huguenots (own government stopped them)</a:t>
            </a:r>
          </a:p>
          <a:p>
            <a:pPr marL="0" indent="0">
              <a:buNone/>
            </a:pPr>
            <a:r>
              <a:rPr lang="en-CA" dirty="0"/>
              <a:t>Remonstrants were in the minority</a:t>
            </a:r>
          </a:p>
          <a:p>
            <a:pPr marL="400050" lvl="1" indent="0">
              <a:buNone/>
            </a:pPr>
            <a:r>
              <a:rPr lang="en-CA" dirty="0"/>
              <a:t>Refused to cooperate for 5 straight weeks.</a:t>
            </a:r>
          </a:p>
          <a:p>
            <a:pPr marL="400050" lvl="1" indent="0">
              <a:buNone/>
            </a:pPr>
            <a:r>
              <a:rPr lang="en-CA" dirty="0"/>
              <a:t>Ended up being thrown out of the synod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15B53-76C6-47D5-AAB8-297A3E12B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5B143-E7FA-4044-809A-CF98F4DF5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4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16822</TotalTime>
  <Words>1808</Words>
  <Application>Microsoft Office PowerPoint</Application>
  <PresentationFormat>On-screen Show (4:3)</PresentationFormat>
  <Paragraphs>386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Comic Sans MS</vt:lpstr>
      <vt:lpstr>Times New Roman</vt:lpstr>
      <vt:lpstr>4_Office Theme</vt:lpstr>
      <vt:lpstr>Church Scapes</vt:lpstr>
      <vt:lpstr>Psalm 124:3</vt:lpstr>
      <vt:lpstr>The Low Countries</vt:lpstr>
      <vt:lpstr>The Low Countries</vt:lpstr>
      <vt:lpstr>PowerPoint Presentation</vt:lpstr>
      <vt:lpstr>The Low Countries</vt:lpstr>
      <vt:lpstr>The Low Countries</vt:lpstr>
      <vt:lpstr>Trouble!</vt:lpstr>
      <vt:lpstr>The Great Synod of Dort</vt:lpstr>
      <vt:lpstr>The synod of Dort</vt:lpstr>
      <vt:lpstr>The Great Synod of Dort</vt:lpstr>
      <vt:lpstr>The Great Synod of Dort</vt:lpstr>
      <vt:lpstr>France – Huguenots </vt:lpstr>
      <vt:lpstr>France – Huguenots </vt:lpstr>
      <vt:lpstr>France – Huguenots </vt:lpstr>
      <vt:lpstr>France – Huguenots </vt:lpstr>
      <vt:lpstr>France – Huguenots </vt:lpstr>
      <vt:lpstr>France – Huguenots </vt:lpstr>
      <vt:lpstr>The Netherlands</vt:lpstr>
      <vt:lpstr>Splits &amp; Mergers</vt:lpstr>
      <vt:lpstr>Splits &amp; Mergers</vt:lpstr>
      <vt:lpstr>Secession </vt:lpstr>
      <vt:lpstr>The Netherlands – early 1800s</vt:lpstr>
      <vt:lpstr>Secession </vt:lpstr>
      <vt:lpstr>Secession </vt:lpstr>
      <vt:lpstr>The Netherlands – later 1800s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620</cp:revision>
  <cp:lastPrinted>2025-10-01T22:23:21Z</cp:lastPrinted>
  <dcterms:created xsi:type="dcterms:W3CDTF">2008-08-14T09:20:46Z</dcterms:created>
  <dcterms:modified xsi:type="dcterms:W3CDTF">2025-10-15T23:59:14Z</dcterms:modified>
</cp:coreProperties>
</file>