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0" r:id="rId1"/>
  </p:sldMasterIdLst>
  <p:notesMasterIdLst>
    <p:notesMasterId r:id="rId27"/>
  </p:notesMasterIdLst>
  <p:handoutMasterIdLst>
    <p:handoutMasterId r:id="rId28"/>
  </p:handoutMasterIdLst>
  <p:sldIdLst>
    <p:sldId id="338" r:id="rId2"/>
    <p:sldId id="797" r:id="rId3"/>
    <p:sldId id="407" r:id="rId4"/>
    <p:sldId id="612" r:id="rId5"/>
    <p:sldId id="614" r:id="rId6"/>
    <p:sldId id="647" r:id="rId7"/>
    <p:sldId id="645" r:id="rId8"/>
    <p:sldId id="615" r:id="rId9"/>
    <p:sldId id="648" r:id="rId10"/>
    <p:sldId id="616" r:id="rId11"/>
    <p:sldId id="617" r:id="rId12"/>
    <p:sldId id="651" r:id="rId13"/>
    <p:sldId id="636" r:id="rId14"/>
    <p:sldId id="653" r:id="rId15"/>
    <p:sldId id="635" r:id="rId16"/>
    <p:sldId id="782" r:id="rId17"/>
    <p:sldId id="655" r:id="rId18"/>
    <p:sldId id="662" r:id="rId19"/>
    <p:sldId id="660" r:id="rId20"/>
    <p:sldId id="633" r:id="rId21"/>
    <p:sldId id="634" r:id="rId22"/>
    <p:sldId id="783" r:id="rId23"/>
    <p:sldId id="663" r:id="rId24"/>
    <p:sldId id="657" r:id="rId25"/>
    <p:sldId id="659" r:id="rId26"/>
  </p:sldIdLst>
  <p:sldSz cx="9144000" cy="6858000" type="screen4x3"/>
  <p:notesSz cx="7315200" cy="96012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D1712B98-7CDD-4D86-96B9-DD7EB6C4F0A6}">
          <p14:sldIdLst/>
        </p14:section>
        <p14:section name="Untitled Section" id="{FCE16A5D-DBBC-42BD-8E09-21DA000D3502}">
          <p14:sldIdLst>
            <p14:sldId id="338"/>
            <p14:sldId id="797"/>
            <p14:sldId id="407"/>
            <p14:sldId id="612"/>
            <p14:sldId id="614"/>
            <p14:sldId id="647"/>
            <p14:sldId id="645"/>
            <p14:sldId id="615"/>
            <p14:sldId id="648"/>
            <p14:sldId id="616"/>
            <p14:sldId id="617"/>
            <p14:sldId id="651"/>
            <p14:sldId id="636"/>
            <p14:sldId id="653"/>
            <p14:sldId id="635"/>
            <p14:sldId id="782"/>
            <p14:sldId id="655"/>
            <p14:sldId id="662"/>
            <p14:sldId id="660"/>
            <p14:sldId id="633"/>
            <p14:sldId id="634"/>
            <p14:sldId id="783"/>
            <p14:sldId id="663"/>
            <p14:sldId id="657"/>
            <p14:sldId id="659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23" userDrawn="1">
          <p15:clr>
            <a:srgbClr val="A4A3A4"/>
          </p15:clr>
        </p15:guide>
        <p15:guide id="2" pos="230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99CC"/>
    <a:srgbClr val="FFFF00"/>
    <a:srgbClr val="00FF00"/>
    <a:srgbClr val="FF9933"/>
    <a:srgbClr val="00CCFF"/>
    <a:srgbClr val="FFFFFF"/>
    <a:srgbClr val="CC99FF"/>
    <a:srgbClr val="FF6600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905" autoAdjust="0"/>
    <p:restoredTop sz="85429" autoAdjust="0"/>
  </p:normalViewPr>
  <p:slideViewPr>
    <p:cSldViewPr>
      <p:cViewPr varScale="1">
        <p:scale>
          <a:sx n="83" d="100"/>
          <a:sy n="83" d="100"/>
        </p:scale>
        <p:origin x="1302" y="3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650" y="-84"/>
      </p:cViewPr>
      <p:guideLst>
        <p:guide orient="horz" pos="3023"/>
        <p:guide pos="230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98103" cy="515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5966" tIns="47983" rIns="95966" bIns="47983" numCol="1" anchor="ctr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Church Scapes - Dort Reformed Church History - North America</a:t>
            </a:r>
            <a:endParaRPr lang="en-GB" altLang="en-US"/>
          </a:p>
        </p:txBody>
      </p:sp>
      <p:sp>
        <p:nvSpPr>
          <p:cNvPr id="150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8922" y="1"/>
            <a:ext cx="3116228" cy="515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5966" tIns="47983" rIns="95966" bIns="47983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Oct 15, 2025</a:t>
            </a:r>
            <a:endParaRPr lang="en-GB" altLang="en-US"/>
          </a:p>
        </p:txBody>
      </p:sp>
      <p:sp>
        <p:nvSpPr>
          <p:cNvPr id="150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34025"/>
            <a:ext cx="3198103" cy="44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5966" tIns="47983" rIns="95966" bIns="47983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50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8922" y="9134025"/>
            <a:ext cx="3116228" cy="44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5966" tIns="47983" rIns="95966" bIns="4798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21E966B-D094-4A9A-B0C9-931ACE532965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338979406"/>
      </p:ext>
    </p:extLst>
  </p:cSld>
  <p:clrMap bg1="lt1" tx1="dk1" bg2="lt2" tx2="dk2" accent1="accent1" accent2="accent2" accent3="accent3" accent4="accent4" accent5="accent5" accent6="accent6" hlink="hlink" folHlink="folHlink"/>
  <p:hf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198103" cy="515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5966" tIns="47983" rIns="95966" bIns="47983" numCol="1" anchor="ctr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Church Scapes - Dort Reformed Church History - North America</a:t>
            </a:r>
            <a:endParaRPr lang="en-GB" altLang="en-US"/>
          </a:p>
        </p:txBody>
      </p:sp>
      <p:sp>
        <p:nvSpPr>
          <p:cNvPr id="157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78922" y="1"/>
            <a:ext cx="3116228" cy="5153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5966" tIns="47983" rIns="95966" bIns="47983" numCol="1" anchor="ctr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US" altLang="en-US"/>
              <a:t>Oct 15, 2025</a:t>
            </a:r>
            <a:endParaRPr lang="en-GB" alt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41425" y="736600"/>
            <a:ext cx="4814888" cy="3609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57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4161" y="4567012"/>
            <a:ext cx="5326829" cy="43475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5966" tIns="47983" rIns="95966" bIns="47983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noProof="0"/>
              <a:t>Click to edit Master text styles</a:t>
            </a:r>
          </a:p>
          <a:p>
            <a:pPr lvl="1"/>
            <a:r>
              <a:rPr lang="en-GB" altLang="en-US" noProof="0"/>
              <a:t>Second level</a:t>
            </a:r>
          </a:p>
          <a:p>
            <a:pPr lvl="2"/>
            <a:r>
              <a:rPr lang="en-GB" altLang="en-US" noProof="0"/>
              <a:t>Third level</a:t>
            </a:r>
          </a:p>
          <a:p>
            <a:pPr lvl="3"/>
            <a:r>
              <a:rPr lang="en-GB" altLang="en-US" noProof="0"/>
              <a:t>Fourth level</a:t>
            </a:r>
          </a:p>
          <a:p>
            <a:pPr lvl="4"/>
            <a:r>
              <a:rPr lang="en-GB" altLang="en-US" noProof="0"/>
              <a:t>Fifth level</a:t>
            </a:r>
          </a:p>
        </p:txBody>
      </p:sp>
      <p:sp>
        <p:nvSpPr>
          <p:cNvPr id="157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34025"/>
            <a:ext cx="3198103" cy="44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5966" tIns="47983" rIns="95966" bIns="47983" numCol="1" anchor="b" anchorCtr="0" compatLnSpc="1">
            <a:prstTxWarp prst="textNoShape">
              <a:avLst/>
            </a:prstTxWarp>
          </a:bodyPr>
          <a:lstStyle>
            <a:lvl1pPr algn="l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 altLang="en-US"/>
          </a:p>
        </p:txBody>
      </p:sp>
      <p:sp>
        <p:nvSpPr>
          <p:cNvPr id="157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78922" y="9134025"/>
            <a:ext cx="3116228" cy="442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accent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5966" tIns="47983" rIns="95966" bIns="47983" numCol="1" anchor="b" anchorCtr="0" compatLnSpc="1">
            <a:prstTxWarp prst="textNoShape">
              <a:avLst/>
            </a:prstTxWarp>
          </a:bodyPr>
          <a:lstStyle>
            <a:lvl1pPr algn="r"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997D539F-3639-4C82-BF71-1EF3CBA8CFCA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62578658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28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168400" y="703263"/>
            <a:ext cx="4595813" cy="34464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7D539F-3639-4C82-BF71-1EF3CBA8CFCA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C26F2572-0705-49F7-853C-B259AC79D7D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Church Scapes - Dort Reformed Church History - North America</a:t>
            </a:r>
            <a:endParaRPr lang="en-GB" alt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BDE3F67B-6B95-4AC9-AF01-A1E72DC68E5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Oct 15, 2025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2142833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98650" y="655638"/>
            <a:ext cx="3152775" cy="23653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Gereformeerde Bond: 290,000 in 2011; PKN: 1.8 million</a:t>
            </a:r>
          </a:p>
          <a:p>
            <a:r>
              <a:rPr lang="en-CA" dirty="0"/>
              <a:t>HHK: 60,000 in 2018</a:t>
            </a:r>
          </a:p>
          <a:p>
            <a:r>
              <a:rPr lang="en-CA" dirty="0"/>
              <a:t>NGK: 33,000 (2019)</a:t>
            </a:r>
          </a:p>
          <a:p>
            <a:r>
              <a:rPr lang="en-CA" dirty="0"/>
              <a:t>GKv: 115,000 (2019)</a:t>
            </a:r>
          </a:p>
          <a:p>
            <a:r>
              <a:rPr lang="en-CA" dirty="0"/>
              <a:t>GKN: 1300? (14 churches, 9 ministers)</a:t>
            </a:r>
          </a:p>
          <a:p>
            <a:r>
              <a:rPr lang="en-CA" dirty="0"/>
              <a:t>DGK: 1400 (10 churches, 6? ministers)</a:t>
            </a:r>
          </a:p>
          <a:p>
            <a:r>
              <a:rPr lang="en-CA" dirty="0"/>
              <a:t>CGKN: 75,000</a:t>
            </a:r>
          </a:p>
          <a:p>
            <a:r>
              <a:rPr lang="en-CA" dirty="0"/>
              <a:t>GG: 108,000 (GG &amp; GGNNA, not counting others)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7D539F-3639-4C82-BF71-1EF3CBA8CFCA}" type="slidenum">
              <a:rPr lang="en-GB" altLang="en-US" smtClean="0"/>
              <a:pPr>
                <a:defRPr/>
              </a:pPr>
              <a:t>22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474437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Offer of the Gospel: is grace to be preached only to the “obviously elect” or offered to all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7D539F-3639-4C82-BF71-1EF3CBA8CFCA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A95159E6-6DC4-45E7-83DB-D04ED1B72E7C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Church Scapes - Dort Reformed Church History - North America</a:t>
            </a:r>
            <a:endParaRPr lang="en-GB" alt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467BB32-5018-4D51-99AA-19457953BAE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Oct 15, 2025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923154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1425" y="736600"/>
            <a:ext cx="4814888" cy="36099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7D539F-3639-4C82-BF71-1EF3CBA8CFCA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E82B3824-07DF-4FCF-9CF6-B80DEE962C71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Church Scapes - Dort Reformed Church History - North America</a:t>
            </a:r>
            <a:endParaRPr lang="en-GB" alt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62610F88-700F-4EE4-8245-59CF74568E9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Oct 15, 2025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308149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purple indicates what has been covered so far</a:t>
            </a:r>
            <a:endParaRPr lang="en-CA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Church Scapes - Dort Reformed Church History - North America</a:t>
            </a:r>
            <a:endParaRPr lang="en-GB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Oct 15, 2025</a:t>
            </a:r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7D539F-3639-4C82-BF71-1EF3CBA8CFCA}" type="slidenum">
              <a:rPr lang="en-GB" altLang="en-US" smtClean="0"/>
              <a:pPr>
                <a:defRPr/>
              </a:pPr>
              <a:t>6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9438203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1425" y="736600"/>
            <a:ext cx="4814888" cy="36099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Picture is of Rev. Dr. Abraham Kuyper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7D539F-3639-4C82-BF71-1EF3CBA8CFCA}" type="slidenum">
              <a:rPr lang="en-GB" altLang="en-US" smtClean="0"/>
              <a:pPr>
                <a:defRPr/>
              </a:pPr>
              <a:t>7</a:t>
            </a:fld>
            <a:endParaRPr lang="en-GB" alt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84D5E0AB-0702-4DA0-AD75-ECC65C880E39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Church Scapes - Dort Reformed Church History - North America</a:t>
            </a:r>
            <a:endParaRPr lang="en-GB" alt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FE88A5F1-F538-48A6-BB4E-0BD444CE259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Oct 15, 2025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037310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1425" y="736600"/>
            <a:ext cx="4814888" cy="36099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Problem of two seminaries relevant for North America: issues between CanRC and URC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7D539F-3639-4C82-BF71-1EF3CBA8CFCA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731266BB-4F6A-4DE7-97B7-9F7CA20FE315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Church Scapes - Dort Reformed Church History - North America</a:t>
            </a:r>
            <a:endParaRPr lang="en-GB" alt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CD44E6A2-0435-4562-8294-8E11F0C0FB5A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Oct 15, 2025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7987779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241425" y="736600"/>
            <a:ext cx="4814888" cy="36099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Note that “presumptive regeneration” relates specifically to the reason for baptism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7D539F-3639-4C82-BF71-1EF3CBA8CFCA}" type="slidenum">
              <a:rPr lang="en-GB" altLang="en-US" smtClean="0"/>
              <a:pPr>
                <a:defRPr/>
              </a:pPr>
              <a:t>10</a:t>
            </a:fld>
            <a:endParaRPr lang="en-GB" alt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72B5190C-260B-4D4B-A6DA-75B3C56451A8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Church Scapes - Dort Reformed Church History - North America</a:t>
            </a:r>
            <a:endParaRPr lang="en-GB" alt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FD486A1-D72B-4E9A-9CC2-579AA6B05F8F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Oct 15, 2025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05616512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NRC = GG; RCNA (</a:t>
            </a:r>
            <a:r>
              <a:rPr lang="en-CA" dirty="0" err="1"/>
              <a:t>Gisbons</a:t>
            </a:r>
            <a:r>
              <a:rPr lang="en-CA" dirty="0"/>
              <a:t> Rd) = GGNNA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7D539F-3639-4C82-BF71-1EF3CBA8CFCA}" type="slidenum">
              <a:rPr lang="en-GB" altLang="en-US" smtClean="0"/>
              <a:pPr>
                <a:defRPr/>
              </a:pPr>
              <a:t>19</a:t>
            </a:fld>
            <a:endParaRPr lang="en-GB" altLang="en-US"/>
          </a:p>
        </p:txBody>
      </p:sp>
      <p:sp>
        <p:nvSpPr>
          <p:cNvPr id="5" name="Header Placeholder 4">
            <a:extLst>
              <a:ext uri="{FF2B5EF4-FFF2-40B4-BE49-F238E27FC236}">
                <a16:creationId xmlns:a16="http://schemas.microsoft.com/office/drawing/2014/main" id="{52C31075-9AF8-4346-8B58-428E16C47E66}"/>
              </a:ext>
            </a:extLst>
          </p:cNvPr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Church Scapes - Dort Reformed Church History - North America</a:t>
            </a:r>
            <a:endParaRPr lang="en-GB" altLang="en-US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4AD66BCB-502D-458E-B104-005E9632B510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pPr>
              <a:defRPr/>
            </a:pPr>
            <a:r>
              <a:rPr lang="en-US" altLang="en-US"/>
              <a:t>Oct 15, 2025</a:t>
            </a:r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03870059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898650" y="655638"/>
            <a:ext cx="3152775" cy="236537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Note that “similar” doesn’t mean “identical to” or “sister church of”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97D539F-3639-4C82-BF71-1EF3CBA8CFCA}" type="slidenum">
              <a:rPr lang="en-GB" altLang="en-US" smtClean="0"/>
              <a:pPr>
                <a:defRPr/>
              </a:pPr>
              <a:t>21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137653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3505109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8204016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0"/>
            <a:ext cx="2286000" cy="6858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6705600" cy="68580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137776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552623141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0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5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93041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0" y="1219200"/>
            <a:ext cx="4495800" cy="563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19200"/>
            <a:ext cx="4495800" cy="5638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134641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7"/>
            <a:ext cx="7886700" cy="1325563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9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9" y="2505075"/>
            <a:ext cx="3868737" cy="368458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08311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951850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086006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3267717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9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7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CA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9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35196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1440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0" y="1219200"/>
            <a:ext cx="9144000" cy="563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1"/>
            <a:r>
              <a:rPr lang="en-GB" altLang="en-US"/>
              <a:t>Second level</a:t>
            </a:r>
          </a:p>
          <a:p>
            <a:pPr lvl="2"/>
            <a:r>
              <a:rPr lang="en-GB" altLang="en-US"/>
              <a:t>Third level</a:t>
            </a:r>
          </a:p>
          <a:p>
            <a:pPr lvl="3"/>
            <a:r>
              <a:rPr lang="en-GB" altLang="en-US"/>
              <a:t>Fourth level</a:t>
            </a:r>
          </a:p>
          <a:p>
            <a:pPr lvl="4"/>
            <a:r>
              <a:rPr lang="en-GB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064618468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Calibri" panose="020F0502020204030204" pitchFamily="34" charset="0"/>
          <a:ea typeface="+mj-ea"/>
          <a:cs typeface="Calibri" panose="020F0502020204030204" pitchFamily="34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Comic Sans MS" panose="030F0702030302020204" pitchFamily="66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ern="1200">
          <a:solidFill>
            <a:schemeClr val="tx1"/>
          </a:solidFill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265" y="97210"/>
            <a:ext cx="1951572" cy="897094"/>
          </a:xfrm>
          <a:prstGeom prst="rect">
            <a:avLst/>
          </a:prstGeom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97499" y="4382932"/>
            <a:ext cx="8641080" cy="1714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4290" tIns="34290" rIns="34290" bIns="34290"/>
          <a:lstStyle>
            <a:lvl1pPr marL="342900" indent="-34290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1pPr>
            <a:lvl2pPr marL="742950" indent="-28575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2pPr>
            <a:lvl3pPr marL="1143000" indent="-22860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3pPr>
            <a:lvl4pPr marL="1600200" indent="-22860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4pPr>
            <a:lvl5pPr marL="593725" indent="-593725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5pPr>
            <a:lvl6pPr marL="10509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6pPr>
            <a:lvl7pPr marL="15081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7pPr>
            <a:lvl8pPr marL="19653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8pPr>
            <a:lvl9pPr marL="24225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9pPr>
          </a:lstStyle>
          <a:p>
            <a:pPr lvl="4"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b="1" i="1" dirty="0">
                <a:solidFill>
                  <a:srgbClr val="00FFFF"/>
                </a:solidFill>
                <a:latin typeface="Calibri" charset="0"/>
                <a:sym typeface="Arial Narrow" charset="0"/>
              </a:rPr>
              <a:t>Lecture 2 </a:t>
            </a:r>
          </a:p>
          <a:p>
            <a:pPr lvl="4"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b="1" i="1" dirty="0" err="1">
                <a:solidFill>
                  <a:srgbClr val="00FFFF"/>
                </a:solidFill>
                <a:latin typeface="Calibri" charset="0"/>
                <a:sym typeface="Arial Narrow" charset="0"/>
              </a:rPr>
              <a:t>Contintental</a:t>
            </a:r>
            <a:r>
              <a:rPr lang="en-US" altLang="en-US" b="1" i="1" dirty="0">
                <a:solidFill>
                  <a:srgbClr val="00FFFF"/>
                </a:solidFill>
                <a:latin typeface="Calibri" charset="0"/>
                <a:sym typeface="Arial Narrow" charset="0"/>
              </a:rPr>
              <a:t> and North American Reformed</a:t>
            </a:r>
          </a:p>
        </p:txBody>
      </p:sp>
      <p:sp>
        <p:nvSpPr>
          <p:cNvPr id="7" name="Rectangle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14299" y="112516"/>
            <a:ext cx="8881437" cy="897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4290" tIns="34290" rIns="34290" bIns="34290" numCol="1" anchor="ctr" anchorCtr="0" compatLnSpc="1">
            <a:prstTxWarp prst="textNoShape">
              <a:avLst/>
            </a:prstTxWarp>
          </a:bodyPr>
          <a:lstStyle>
            <a:lvl1pPr marL="342900" indent="-34290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1pPr>
            <a:lvl2pPr marL="742950" indent="-28575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2pPr>
            <a:lvl3pPr marL="1143000" indent="-22860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3pPr>
            <a:lvl4pPr marL="1600200" indent="-22860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4pPr>
            <a:lvl5pPr marL="593725" indent="-593725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5pPr>
            <a:lvl6pPr marL="10509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6pPr>
            <a:lvl7pPr marL="15081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7pPr>
            <a:lvl8pPr marL="19653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8pPr>
            <a:lvl9pPr marL="24225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9pPr>
          </a:lstStyle>
          <a:p>
            <a:pPr lvl="4"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3960" b="1" dirty="0">
                <a:solidFill>
                  <a:srgbClr val="FFFFFF"/>
                </a:solidFill>
                <a:latin typeface="Calibri" charset="0"/>
                <a:sym typeface="Arial Narrow" charset="0"/>
              </a:rPr>
              <a:t>Church </a:t>
            </a:r>
            <a:r>
              <a:rPr lang="en-US" altLang="en-US" sz="3960" b="1" dirty="0" err="1">
                <a:solidFill>
                  <a:srgbClr val="FFFFFF"/>
                </a:solidFill>
                <a:latin typeface="Calibri" charset="0"/>
                <a:sym typeface="Arial Narrow" charset="0"/>
              </a:rPr>
              <a:t>Scapes</a:t>
            </a:r>
            <a:endParaRPr lang="en-US" altLang="en-US" sz="3960" b="1" dirty="0">
              <a:solidFill>
                <a:srgbClr val="FFFFFF"/>
              </a:solidFill>
              <a:latin typeface="Calibri" charset="0"/>
              <a:sym typeface="Arial Narrow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277537" y="6091592"/>
            <a:ext cx="8641080" cy="593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4290" tIns="34290" rIns="34290" bIns="34290"/>
          <a:lstStyle>
            <a:lvl1pPr marL="342900" indent="-34290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1pPr>
            <a:lvl2pPr marL="742950" indent="-28575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2pPr>
            <a:lvl3pPr marL="1143000" indent="-22860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3pPr>
            <a:lvl4pPr marL="1600200" indent="-22860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4pPr>
            <a:lvl5pPr marL="593725" indent="-593725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5pPr>
            <a:lvl6pPr marL="10509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6pPr>
            <a:lvl7pPr marL="15081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7pPr>
            <a:lvl8pPr marL="19653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8pPr>
            <a:lvl9pPr marL="24225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9pPr>
          </a:lstStyle>
          <a:p>
            <a:pPr lvl="4"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3240" b="1" dirty="0">
                <a:solidFill>
                  <a:srgbClr val="92D050"/>
                </a:solidFill>
                <a:latin typeface="Calibri" charset="0"/>
                <a:sym typeface="Arial Narrow" charset="0"/>
              </a:rPr>
              <a:t>Wednesday, October 15, 2025 </a:t>
            </a:r>
          </a:p>
        </p:txBody>
      </p:sp>
      <p:pic>
        <p:nvPicPr>
          <p:cNvPr id="8" name="Picture 2" descr="Image result for synod of dort">
            <a:extLst>
              <a:ext uri="{FF2B5EF4-FFF2-40B4-BE49-F238E27FC236}">
                <a16:creationId xmlns:a16="http://schemas.microsoft.com/office/drawing/2014/main" id="{458FD901-41A9-4B0C-8298-781D47E1D3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2695" y="1371611"/>
            <a:ext cx="5750688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6AD11-DA79-46EA-A865-B5768E0E8134}"/>
              </a:ext>
            </a:extLst>
          </p:cNvPr>
          <p:cNvSpPr>
            <a:spLocks noGrp="1"/>
          </p:cNvSpPr>
          <p:nvPr>
            <p:ph type="title"/>
          </p:nvPr>
        </p:nvSpPr>
        <p:spPr>
          <a:gradFill>
            <a:gsLst>
              <a:gs pos="0">
                <a:srgbClr val="FFC000"/>
              </a:gs>
              <a:gs pos="100000">
                <a:srgbClr val="0070C0"/>
              </a:gs>
              <a:gs pos="54000">
                <a:srgbClr val="FF0000"/>
              </a:gs>
            </a:gsLst>
            <a:lin ang="5400000" scaled="1"/>
          </a:gradFill>
        </p:spPr>
        <p:txBody>
          <a:bodyPr/>
          <a:lstStyle/>
          <a:p>
            <a:r>
              <a:rPr lang="en-CA" dirty="0"/>
              <a:t>Doctrinal issues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6E29D-08C4-40F1-A6C3-61318C28B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/>
              <a:t>Until </a:t>
            </a:r>
            <a:r>
              <a:rPr lang="en-CA" dirty="0">
                <a:solidFill>
                  <a:srgbClr val="00B0F0"/>
                </a:solidFill>
              </a:rPr>
              <a:t>1930s</a:t>
            </a:r>
            <a:r>
              <a:rPr lang="en-CA" dirty="0"/>
              <a:t> the CRCNA was mostly Dutch speaking, hence the church cultures of GKN and CRCNA were interwoven</a:t>
            </a:r>
          </a:p>
          <a:p>
            <a:pPr marL="457200" lvl="1" indent="0">
              <a:buNone/>
            </a:pPr>
            <a:r>
              <a:rPr lang="en-CA" dirty="0"/>
              <a:t>		(and those of the GKSA in South Africa)</a:t>
            </a:r>
          </a:p>
          <a:p>
            <a:r>
              <a:rPr lang="en-CA" dirty="0"/>
              <a:t>Internal division over various matters</a:t>
            </a:r>
          </a:p>
          <a:p>
            <a:pPr lvl="1"/>
            <a:r>
              <a:rPr lang="en-CA" dirty="0"/>
              <a:t>Common Grace</a:t>
            </a:r>
          </a:p>
          <a:p>
            <a:pPr lvl="2"/>
            <a:r>
              <a:rPr lang="en-CA" dirty="0"/>
              <a:t>What can be learned about God from creation?</a:t>
            </a:r>
          </a:p>
          <a:p>
            <a:pPr lvl="1"/>
            <a:r>
              <a:rPr lang="en-CA" dirty="0"/>
              <a:t>Pluriformity of the church / Invisible church</a:t>
            </a:r>
          </a:p>
          <a:p>
            <a:pPr lvl="2"/>
            <a:r>
              <a:rPr lang="en-CA" dirty="0"/>
              <a:t>Churches exist with different ‘emphases’ (liturgical, doctrinal, service)</a:t>
            </a:r>
          </a:p>
          <a:p>
            <a:pPr lvl="1"/>
            <a:r>
              <a:rPr lang="en-CA" dirty="0"/>
              <a:t>Covenant (Presumptive Regeneration)</a:t>
            </a:r>
          </a:p>
          <a:p>
            <a:pPr lvl="2"/>
            <a:r>
              <a:rPr lang="en-CA" dirty="0"/>
              <a:t>Is an infant baptized because of presumed faith or God’s covenant</a:t>
            </a:r>
          </a:p>
          <a:p>
            <a:pPr lvl="1"/>
            <a:r>
              <a:rPr lang="en-CA" dirty="0"/>
              <a:t>Centralized or decentralized church polity (CO article 31)</a:t>
            </a:r>
          </a:p>
          <a:p>
            <a:pPr lvl="2"/>
            <a:r>
              <a:rPr lang="en-CA" dirty="0"/>
              <a:t>Can a general synod depose office bearers?</a:t>
            </a:r>
          </a:p>
          <a:p>
            <a:pPr lvl="2"/>
            <a:endParaRPr lang="en-CA" dirty="0"/>
          </a:p>
          <a:p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60B9300-08C5-43DD-A7C4-6B36F492EBA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42550"/>
            <a:ext cx="1008112" cy="8579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E6E79F4-C6B3-41A5-AD1D-A7AE85B1BD0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22" y="129057"/>
            <a:ext cx="1008112" cy="857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99383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6AD11-DA79-46EA-A865-B5768E0E813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9933"/>
          </a:solidFill>
        </p:spPr>
        <p:txBody>
          <a:bodyPr/>
          <a:lstStyle/>
          <a:p>
            <a:r>
              <a:rPr lang="en-CA" dirty="0"/>
              <a:t>The Netherlands – mid 1900s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6E29D-08C4-40F1-A6C3-61318C28B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>
                <a:solidFill>
                  <a:srgbClr val="00CCFF"/>
                </a:solidFill>
              </a:rPr>
              <a:t>1905</a:t>
            </a:r>
            <a:r>
              <a:rPr lang="en-CA" dirty="0"/>
              <a:t>: tolerance of various positions</a:t>
            </a:r>
          </a:p>
          <a:p>
            <a:r>
              <a:rPr lang="en-CA" dirty="0">
                <a:solidFill>
                  <a:srgbClr val="00CCFF"/>
                </a:solidFill>
              </a:rPr>
              <a:t>1926</a:t>
            </a:r>
            <a:r>
              <a:rPr lang="en-CA" dirty="0"/>
              <a:t>: Infallibility of Scripture (not everything was tolerated)</a:t>
            </a:r>
          </a:p>
          <a:p>
            <a:pPr lvl="1"/>
            <a:r>
              <a:rPr lang="en-CA" dirty="0" err="1"/>
              <a:t>Geelkerken</a:t>
            </a:r>
            <a:r>
              <a:rPr lang="en-CA" dirty="0"/>
              <a:t> case: Was the snake of Genesis 3 real?</a:t>
            </a:r>
          </a:p>
          <a:p>
            <a:pPr lvl="1"/>
            <a:r>
              <a:rPr lang="en-CA" dirty="0"/>
              <a:t>Formation of </a:t>
            </a:r>
            <a:r>
              <a:rPr lang="en-CA" dirty="0">
                <a:solidFill>
                  <a:srgbClr val="00FF00"/>
                </a:solidFill>
              </a:rPr>
              <a:t>GKN - </a:t>
            </a:r>
            <a:r>
              <a:rPr lang="en-CA" dirty="0" err="1">
                <a:solidFill>
                  <a:srgbClr val="00FF00"/>
                </a:solidFill>
              </a:rPr>
              <a:t>Hersteld</a:t>
            </a:r>
            <a:r>
              <a:rPr lang="en-CA" dirty="0">
                <a:solidFill>
                  <a:srgbClr val="00FF00"/>
                </a:solidFill>
              </a:rPr>
              <a:t> </a:t>
            </a:r>
            <a:r>
              <a:rPr lang="en-CA" dirty="0" err="1">
                <a:solidFill>
                  <a:srgbClr val="00FF00"/>
                </a:solidFill>
              </a:rPr>
              <a:t>Verband</a:t>
            </a:r>
            <a:endParaRPr lang="en-CA" dirty="0">
              <a:solidFill>
                <a:srgbClr val="00FF00"/>
              </a:solidFill>
            </a:endParaRPr>
          </a:p>
          <a:p>
            <a:pPr lvl="1"/>
            <a:r>
              <a:rPr lang="en-CA" dirty="0">
                <a:solidFill>
                  <a:srgbClr val="00CCFF"/>
                </a:solidFill>
              </a:rPr>
              <a:t>1946</a:t>
            </a:r>
            <a:r>
              <a:rPr lang="en-CA" dirty="0"/>
              <a:t>: Rejoins the NHK (which was changing its polity)</a:t>
            </a:r>
          </a:p>
          <a:p>
            <a:r>
              <a:rPr lang="en-CA" dirty="0">
                <a:solidFill>
                  <a:srgbClr val="00CCFF"/>
                </a:solidFill>
              </a:rPr>
              <a:t>1943</a:t>
            </a:r>
            <a:r>
              <a:rPr lang="en-CA" dirty="0"/>
              <a:t>: </a:t>
            </a:r>
            <a:r>
              <a:rPr lang="en-CA" sz="2400" dirty="0"/>
              <a:t>Synod enforces just one position</a:t>
            </a:r>
            <a:endParaRPr lang="en-CA" dirty="0"/>
          </a:p>
          <a:p>
            <a:pPr lvl="1"/>
            <a:r>
              <a:rPr lang="en-CA" dirty="0"/>
              <a:t>Doctrinal binding beyond the confessions</a:t>
            </a:r>
          </a:p>
          <a:p>
            <a:pPr lvl="1"/>
            <a:r>
              <a:rPr lang="en-CA" dirty="0"/>
              <a:t>Discipline for all who refuse to subscribe to Kuyper’s teachings (e.g. K. Schilder)</a:t>
            </a:r>
          </a:p>
          <a:p>
            <a:r>
              <a:rPr lang="en-CA" dirty="0">
                <a:solidFill>
                  <a:srgbClr val="00CCFF"/>
                </a:solidFill>
              </a:rPr>
              <a:t>1944</a:t>
            </a:r>
            <a:r>
              <a:rPr lang="en-CA" dirty="0"/>
              <a:t>: </a:t>
            </a:r>
            <a:r>
              <a:rPr lang="en-CA" sz="2400" dirty="0"/>
              <a:t>Liberation from undue doctrinal binding</a:t>
            </a:r>
            <a:endParaRPr lang="en-CA" dirty="0"/>
          </a:p>
          <a:p>
            <a:pPr lvl="1"/>
            <a:r>
              <a:rPr lang="en-CA" dirty="0"/>
              <a:t>Formation of </a:t>
            </a:r>
            <a:r>
              <a:rPr lang="en-CA" dirty="0">
                <a:solidFill>
                  <a:srgbClr val="00FF00"/>
                </a:solidFill>
              </a:rPr>
              <a:t>Reformed Churches (liberated) </a:t>
            </a:r>
            <a:r>
              <a:rPr lang="en-CA" sz="2000" dirty="0"/>
              <a:t>(GKv)</a:t>
            </a:r>
            <a:endParaRPr lang="en-CA" dirty="0"/>
          </a:p>
          <a:p>
            <a:pPr marL="0" indent="0" algn="ctr">
              <a:buNone/>
            </a:pPr>
            <a:r>
              <a:rPr lang="en-CA" dirty="0"/>
              <a:t>And this all happened during World War II!</a:t>
            </a:r>
          </a:p>
          <a:p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158743-2514-4020-83D6-869464D035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42550"/>
            <a:ext cx="1008112" cy="8579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E0D877E-EA8D-4F54-B27B-4C6EEC1F33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22" y="129057"/>
            <a:ext cx="1008112" cy="857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51592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85EE2F1-DA42-4917-8691-170E6CC68C2F}"/>
              </a:ext>
            </a:extLst>
          </p:cNvPr>
          <p:cNvCxnSpPr/>
          <p:nvPr/>
        </p:nvCxnSpPr>
        <p:spPr bwMode="auto">
          <a:xfrm flipV="1">
            <a:off x="4292827" y="1526059"/>
            <a:ext cx="0" cy="67523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426995CC-91AD-4518-B7B8-B27D52B2B965}"/>
              </a:ext>
            </a:extLst>
          </p:cNvPr>
          <p:cNvSpPr/>
          <p:nvPr/>
        </p:nvSpPr>
        <p:spPr bwMode="auto">
          <a:xfrm>
            <a:off x="4021554" y="2279836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1952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4936315C-F9C5-40BB-A5DD-CF472686ADE2}"/>
              </a:ext>
            </a:extLst>
          </p:cNvPr>
          <p:cNvSpPr/>
          <p:nvPr/>
        </p:nvSpPr>
        <p:spPr bwMode="auto">
          <a:xfrm>
            <a:off x="4610084" y="4134061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1967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D8DD9E-600B-4AFE-BF4D-D8F9B8C2B6C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9933"/>
          </a:solidFill>
        </p:spPr>
        <p:txBody>
          <a:bodyPr/>
          <a:lstStyle/>
          <a:p>
            <a:r>
              <a:rPr lang="en-CA" dirty="0" err="1"/>
              <a:t>Geelkerken</a:t>
            </a:r>
            <a:r>
              <a:rPr lang="en-CA" dirty="0"/>
              <a:t> / Liberation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2DC636A-6877-48C4-8124-AC65C1D6874C}"/>
              </a:ext>
            </a:extLst>
          </p:cNvPr>
          <p:cNvSpPr/>
          <p:nvPr/>
        </p:nvSpPr>
        <p:spPr bwMode="auto">
          <a:xfrm>
            <a:off x="0" y="6165304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NHK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8BBDBE1-C64A-4ECE-A151-46599E8CC7F2}"/>
              </a:ext>
            </a:extLst>
          </p:cNvPr>
          <p:cNvSpPr/>
          <p:nvPr/>
        </p:nvSpPr>
        <p:spPr bwMode="auto">
          <a:xfrm>
            <a:off x="1694576" y="5548316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GKN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8609361-577C-463E-B857-4EEEE8D7FF12}"/>
              </a:ext>
            </a:extLst>
          </p:cNvPr>
          <p:cNvSpPr/>
          <p:nvPr/>
        </p:nvSpPr>
        <p:spPr bwMode="auto">
          <a:xfrm>
            <a:off x="7236296" y="1991127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CGKN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315C000-6AC1-4506-B189-F9F1B99B2D58}"/>
              </a:ext>
            </a:extLst>
          </p:cNvPr>
          <p:cNvSpPr/>
          <p:nvPr/>
        </p:nvSpPr>
        <p:spPr bwMode="auto">
          <a:xfrm>
            <a:off x="7236296" y="6165304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PKN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3A14A00-26B3-4E91-9C56-3DA59D99A41B}"/>
              </a:ext>
            </a:extLst>
          </p:cNvPr>
          <p:cNvSpPr/>
          <p:nvPr/>
        </p:nvSpPr>
        <p:spPr bwMode="auto">
          <a:xfrm>
            <a:off x="7236296" y="4773911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NGK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2B25E8E-980B-4267-AEDD-A04545917AA1}"/>
              </a:ext>
            </a:extLst>
          </p:cNvPr>
          <p:cNvSpPr/>
          <p:nvPr/>
        </p:nvSpPr>
        <p:spPr bwMode="auto">
          <a:xfrm>
            <a:off x="7236296" y="1295431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GG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CD98098-28DF-4836-80FD-45D2F9528D36}"/>
              </a:ext>
            </a:extLst>
          </p:cNvPr>
          <p:cNvSpPr/>
          <p:nvPr/>
        </p:nvSpPr>
        <p:spPr bwMode="auto">
          <a:xfrm>
            <a:off x="7253487" y="2686823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DGK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828ADE4-9F3D-4815-8695-B92932A78CD5}"/>
              </a:ext>
            </a:extLst>
          </p:cNvPr>
          <p:cNvSpPr/>
          <p:nvPr/>
        </p:nvSpPr>
        <p:spPr bwMode="auto">
          <a:xfrm>
            <a:off x="7249989" y="3382519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GKN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5568DE7-33AC-4480-AB77-74BE3E19D2CD}"/>
              </a:ext>
            </a:extLst>
          </p:cNvPr>
          <p:cNvCxnSpPr/>
          <p:nvPr/>
        </p:nvCxnSpPr>
        <p:spPr bwMode="auto">
          <a:xfrm>
            <a:off x="4881357" y="5015087"/>
            <a:ext cx="2354939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3F72F67-B2FE-4ACF-BDFB-8D5628C6719A}"/>
              </a:ext>
            </a:extLst>
          </p:cNvPr>
          <p:cNvCxnSpPr>
            <a:endCxn id="5" idx="1"/>
          </p:cNvCxnSpPr>
          <p:nvPr/>
        </p:nvCxnSpPr>
        <p:spPr bwMode="auto">
          <a:xfrm>
            <a:off x="3835493" y="4319391"/>
            <a:ext cx="2150626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E6B9919-E47E-4366-B1F2-BFB61639D974}"/>
              </a:ext>
            </a:extLst>
          </p:cNvPr>
          <p:cNvCxnSpPr/>
          <p:nvPr/>
        </p:nvCxnSpPr>
        <p:spPr bwMode="auto">
          <a:xfrm>
            <a:off x="1187624" y="2228841"/>
            <a:ext cx="6048672" cy="10133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BBE3649-E969-4580-AF07-CFA3B33E7E8B}"/>
              </a:ext>
            </a:extLst>
          </p:cNvPr>
          <p:cNvCxnSpPr/>
          <p:nvPr/>
        </p:nvCxnSpPr>
        <p:spPr bwMode="auto">
          <a:xfrm flipV="1">
            <a:off x="6722747" y="3111338"/>
            <a:ext cx="526713" cy="1197838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912B5A7-7253-46EF-A4E9-BA4B58C0C014}"/>
              </a:ext>
            </a:extLst>
          </p:cNvPr>
          <p:cNvCxnSpPr/>
          <p:nvPr/>
        </p:nvCxnSpPr>
        <p:spPr bwMode="auto">
          <a:xfrm flipV="1">
            <a:off x="6985170" y="3814422"/>
            <a:ext cx="264290" cy="49958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1F2BA1B-2984-459E-A11C-6F792F3B8A50}"/>
              </a:ext>
            </a:extLst>
          </p:cNvPr>
          <p:cNvCxnSpPr/>
          <p:nvPr/>
        </p:nvCxnSpPr>
        <p:spPr bwMode="auto">
          <a:xfrm>
            <a:off x="1187626" y="1552914"/>
            <a:ext cx="6062365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38427D1-63D7-494F-87D7-6C986F38C08A}"/>
              </a:ext>
            </a:extLst>
          </p:cNvPr>
          <p:cNvCxnSpPr/>
          <p:nvPr/>
        </p:nvCxnSpPr>
        <p:spPr bwMode="auto">
          <a:xfrm>
            <a:off x="1187624" y="1552916"/>
            <a:ext cx="0" cy="485356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278E378-3457-437F-9B03-0FEDE1C73024}"/>
              </a:ext>
            </a:extLst>
          </p:cNvPr>
          <p:cNvCxnSpPr/>
          <p:nvPr/>
        </p:nvCxnSpPr>
        <p:spPr bwMode="auto">
          <a:xfrm>
            <a:off x="1475656" y="5999586"/>
            <a:ext cx="0" cy="41228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43B25A1-3EC2-4B02-8C16-552D98816658}"/>
              </a:ext>
            </a:extLst>
          </p:cNvPr>
          <p:cNvCxnSpPr/>
          <p:nvPr/>
        </p:nvCxnSpPr>
        <p:spPr bwMode="auto">
          <a:xfrm flipV="1">
            <a:off x="1460851" y="5888487"/>
            <a:ext cx="233727" cy="11109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984E4BF-C575-4016-B067-FEDA2FCAA60B}"/>
              </a:ext>
            </a:extLst>
          </p:cNvPr>
          <p:cNvCxnSpPr>
            <a:endCxn id="4" idx="1"/>
          </p:cNvCxnSpPr>
          <p:nvPr/>
        </p:nvCxnSpPr>
        <p:spPr bwMode="auto">
          <a:xfrm>
            <a:off x="1187624" y="5373216"/>
            <a:ext cx="506952" cy="416276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680B376-1F70-4A75-BA5A-C110298E5E70}"/>
              </a:ext>
            </a:extLst>
          </p:cNvPr>
          <p:cNvCxnSpPr>
            <a:endCxn id="4" idx="3"/>
          </p:cNvCxnSpPr>
          <p:nvPr/>
        </p:nvCxnSpPr>
        <p:spPr bwMode="auto">
          <a:xfrm flipH="1">
            <a:off x="2608976" y="5789492"/>
            <a:ext cx="3619208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23D983B-09F5-406E-A83B-FFD5777AFD7A}"/>
              </a:ext>
            </a:extLst>
          </p:cNvPr>
          <p:cNvCxnSpPr/>
          <p:nvPr/>
        </p:nvCxnSpPr>
        <p:spPr bwMode="auto">
          <a:xfrm>
            <a:off x="6215797" y="5768623"/>
            <a:ext cx="545603" cy="648072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0EF464D-B0C4-492A-AEE1-67E335536FB3}"/>
              </a:ext>
            </a:extLst>
          </p:cNvPr>
          <p:cNvCxnSpPr/>
          <p:nvPr/>
        </p:nvCxnSpPr>
        <p:spPr bwMode="auto">
          <a:xfrm>
            <a:off x="3851920" y="4289482"/>
            <a:ext cx="0" cy="1512297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AF0C026-BE68-4842-8457-981EE5787E8A}"/>
              </a:ext>
            </a:extLst>
          </p:cNvPr>
          <p:cNvCxnSpPr/>
          <p:nvPr/>
        </p:nvCxnSpPr>
        <p:spPr bwMode="auto">
          <a:xfrm flipH="1">
            <a:off x="4881357" y="4352547"/>
            <a:ext cx="2527" cy="66254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B88C7BE-F559-48BB-BF7A-C077090D6886}"/>
              </a:ext>
            </a:extLst>
          </p:cNvPr>
          <p:cNvCxnSpPr/>
          <p:nvPr/>
        </p:nvCxnSpPr>
        <p:spPr bwMode="auto">
          <a:xfrm flipV="1">
            <a:off x="2695513" y="2255518"/>
            <a:ext cx="520963" cy="350289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6A6B6F75-72F8-48A8-8AC9-5F288E1B70ED}"/>
              </a:ext>
            </a:extLst>
          </p:cNvPr>
          <p:cNvSpPr/>
          <p:nvPr/>
        </p:nvSpPr>
        <p:spPr bwMode="auto">
          <a:xfrm>
            <a:off x="8150696" y="1590098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HHK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2B59A761-2DC4-4AD9-AACE-3E33E6111889}"/>
              </a:ext>
            </a:extLst>
          </p:cNvPr>
          <p:cNvCxnSpPr/>
          <p:nvPr/>
        </p:nvCxnSpPr>
        <p:spPr bwMode="auto">
          <a:xfrm flipV="1">
            <a:off x="8086975" y="2072450"/>
            <a:ext cx="524927" cy="3717042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" name="Oval 68">
            <a:extLst>
              <a:ext uri="{FF2B5EF4-FFF2-40B4-BE49-F238E27FC236}">
                <a16:creationId xmlns:a16="http://schemas.microsoft.com/office/drawing/2014/main" id="{A008AF9C-A21F-4189-8005-B0F3D250ADCB}"/>
              </a:ext>
            </a:extLst>
          </p:cNvPr>
          <p:cNvSpPr/>
          <p:nvPr/>
        </p:nvSpPr>
        <p:spPr bwMode="auto">
          <a:xfrm>
            <a:off x="712728" y="5710783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1836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D038C7C-C7D9-4904-B56D-0C3BD271D145}"/>
              </a:ext>
            </a:extLst>
          </p:cNvPr>
          <p:cNvSpPr/>
          <p:nvPr/>
        </p:nvSpPr>
        <p:spPr bwMode="auto">
          <a:xfrm>
            <a:off x="3564220" y="5598320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1944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8D139E23-0B12-4B8B-8D3B-46FC55D60F0F}"/>
              </a:ext>
            </a:extLst>
          </p:cNvPr>
          <p:cNvSpPr/>
          <p:nvPr/>
        </p:nvSpPr>
        <p:spPr bwMode="auto">
          <a:xfrm>
            <a:off x="6451474" y="6463278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2004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D7CE6784-6027-4EB5-A5DB-18BB11DBF77F}"/>
              </a:ext>
            </a:extLst>
          </p:cNvPr>
          <p:cNvSpPr/>
          <p:nvPr/>
        </p:nvSpPr>
        <p:spPr bwMode="auto">
          <a:xfrm>
            <a:off x="6333711" y="4384029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2001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0B24195E-EB9B-41D3-B35A-782386EF5592}"/>
              </a:ext>
            </a:extLst>
          </p:cNvPr>
          <p:cNvSpPr/>
          <p:nvPr/>
        </p:nvSpPr>
        <p:spPr bwMode="auto">
          <a:xfrm>
            <a:off x="6835499" y="4523254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2009</a:t>
            </a: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C9194D43-502D-4299-A02F-BB718B189AE1}"/>
              </a:ext>
            </a:extLst>
          </p:cNvPr>
          <p:cNvSpPr/>
          <p:nvPr/>
        </p:nvSpPr>
        <p:spPr bwMode="auto">
          <a:xfrm>
            <a:off x="2760466" y="5408741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1920s</a:t>
            </a: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6124CBB6-A4DA-49C0-A8F5-64EAC2800B0D}"/>
              </a:ext>
            </a:extLst>
          </p:cNvPr>
          <p:cNvSpPr/>
          <p:nvPr/>
        </p:nvSpPr>
        <p:spPr bwMode="auto">
          <a:xfrm>
            <a:off x="1556667" y="5129591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1892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EDCB429-FBF1-4512-B400-AE564EFBB276}"/>
              </a:ext>
            </a:extLst>
          </p:cNvPr>
          <p:cNvCxnSpPr/>
          <p:nvPr/>
        </p:nvCxnSpPr>
        <p:spPr bwMode="auto">
          <a:xfrm flipH="1">
            <a:off x="6761400" y="5758408"/>
            <a:ext cx="1325575" cy="613038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5" name="Picture 54">
            <a:extLst>
              <a:ext uri="{FF2B5EF4-FFF2-40B4-BE49-F238E27FC236}">
                <a16:creationId xmlns:a16="http://schemas.microsoft.com/office/drawing/2014/main" id="{B2EA7AA4-5AE0-4CFB-BE16-32E4860413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22" y="129057"/>
            <a:ext cx="1008112" cy="857903"/>
          </a:xfrm>
          <a:prstGeom prst="rect">
            <a:avLst/>
          </a:prstGeom>
        </p:spPr>
      </p:pic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81731EB1-8CA1-4B5C-B96A-B07834C1C623}"/>
              </a:ext>
            </a:extLst>
          </p:cNvPr>
          <p:cNvCxnSpPr/>
          <p:nvPr/>
        </p:nvCxnSpPr>
        <p:spPr bwMode="auto">
          <a:xfrm>
            <a:off x="2842701" y="5818495"/>
            <a:ext cx="393088" cy="56711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" name="Oval 60">
            <a:extLst>
              <a:ext uri="{FF2B5EF4-FFF2-40B4-BE49-F238E27FC236}">
                <a16:creationId xmlns:a16="http://schemas.microsoft.com/office/drawing/2014/main" id="{628FA651-C71F-48BE-A853-DCFDCBAA2697}"/>
              </a:ext>
            </a:extLst>
          </p:cNvPr>
          <p:cNvSpPr/>
          <p:nvPr/>
        </p:nvSpPr>
        <p:spPr bwMode="auto">
          <a:xfrm>
            <a:off x="3105153" y="6441513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1946</a:t>
            </a:r>
          </a:p>
        </p:txBody>
      </p:sp>
      <p:sp>
        <p:nvSpPr>
          <p:cNvPr id="46" name="Rectangle: Rounded Corners 45">
            <a:extLst>
              <a:ext uri="{FF2B5EF4-FFF2-40B4-BE49-F238E27FC236}">
                <a16:creationId xmlns:a16="http://schemas.microsoft.com/office/drawing/2014/main" id="{46459FBA-A93E-4C01-99FC-39EF46D86432}"/>
              </a:ext>
            </a:extLst>
          </p:cNvPr>
          <p:cNvSpPr/>
          <p:nvPr/>
        </p:nvSpPr>
        <p:spPr bwMode="auto">
          <a:xfrm>
            <a:off x="3235789" y="5884131"/>
            <a:ext cx="3936786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GKN – Restored Federation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D0B0D4B-B51D-48B9-8F70-EAD66177DA82}"/>
              </a:ext>
            </a:extLst>
          </p:cNvPr>
          <p:cNvSpPr/>
          <p:nvPr/>
        </p:nvSpPr>
        <p:spPr bwMode="auto">
          <a:xfrm>
            <a:off x="5986119" y="4078215"/>
            <a:ext cx="2182275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GKN - liberated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2D4D173-6646-4C47-8C19-BB7C23261C90}"/>
              </a:ext>
            </a:extLst>
          </p:cNvPr>
          <p:cNvCxnSpPr/>
          <p:nvPr/>
        </p:nvCxnSpPr>
        <p:spPr bwMode="auto">
          <a:xfrm>
            <a:off x="928093" y="6406479"/>
            <a:ext cx="6321896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11B0CDED-D06C-471E-9DEE-BBCBAC0198E2}"/>
              </a:ext>
            </a:extLst>
          </p:cNvPr>
          <p:cNvSpPr/>
          <p:nvPr/>
        </p:nvSpPr>
        <p:spPr bwMode="auto">
          <a:xfrm>
            <a:off x="1351466" y="6283337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1886</a:t>
            </a:r>
          </a:p>
        </p:txBody>
      </p:sp>
    </p:spTree>
    <p:extLst>
      <p:ext uri="{BB962C8B-B14F-4D97-AF65-F5344CB8AC3E}">
        <p14:creationId xmlns:p14="http://schemas.microsoft.com/office/powerpoint/2010/main" val="14135498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" grpId="0" animBg="1"/>
      <p:bldP spid="61" grpId="0" animBg="1"/>
      <p:bldP spid="46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6AD11-DA79-46EA-A865-B5768E0E813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9933"/>
          </a:solidFill>
        </p:spPr>
        <p:txBody>
          <a:bodyPr/>
          <a:lstStyle/>
          <a:p>
            <a:r>
              <a:rPr lang="en-CA" dirty="0"/>
              <a:t>The Netherlands – late 1900s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6E29D-08C4-40F1-A6C3-61318C28B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>
                <a:solidFill>
                  <a:srgbClr val="00CCFF"/>
                </a:solidFill>
              </a:rPr>
              <a:t>1967</a:t>
            </a:r>
            <a:r>
              <a:rPr lang="en-CA" dirty="0"/>
              <a:t>: “Outside the Federation” leads to formation of </a:t>
            </a:r>
            <a:r>
              <a:rPr lang="en-CA" dirty="0">
                <a:solidFill>
                  <a:srgbClr val="00FF00"/>
                </a:solidFill>
              </a:rPr>
              <a:t>Dutch Reformed Churches </a:t>
            </a:r>
            <a:r>
              <a:rPr lang="en-CA" dirty="0"/>
              <a:t>(NGK)</a:t>
            </a:r>
          </a:p>
          <a:p>
            <a:pPr lvl="1"/>
            <a:r>
              <a:rPr lang="en-CA" dirty="0"/>
              <a:t>Independent in their view of church polity</a:t>
            </a:r>
          </a:p>
          <a:p>
            <a:pPr lvl="1"/>
            <a:r>
              <a:rPr lang="en-CA" dirty="0"/>
              <a:t>Very tolerant of diverse views (in 2004: allowed women in office)</a:t>
            </a:r>
          </a:p>
          <a:p>
            <a:r>
              <a:rPr lang="en-CA" dirty="0">
                <a:solidFill>
                  <a:srgbClr val="00CCFF"/>
                </a:solidFill>
              </a:rPr>
              <a:t>2004</a:t>
            </a:r>
            <a:r>
              <a:rPr lang="en-CA" dirty="0"/>
              <a:t>: </a:t>
            </a:r>
            <a:r>
              <a:rPr lang="en-CA" sz="2400" dirty="0"/>
              <a:t>union of GKN[s] with NHK into the Protestant Church in The Netherlands </a:t>
            </a:r>
          </a:p>
          <a:p>
            <a:pPr lvl="1"/>
            <a:r>
              <a:rPr lang="en-CA" dirty="0"/>
              <a:t>Undoes the Secession and the Doleantie</a:t>
            </a:r>
          </a:p>
          <a:p>
            <a:pPr lvl="1"/>
            <a:r>
              <a:rPr lang="en-CA" dirty="0">
                <a:solidFill>
                  <a:srgbClr val="00FF00"/>
                </a:solidFill>
              </a:rPr>
              <a:t>Restored Reformed Church</a:t>
            </a:r>
            <a:r>
              <a:rPr lang="en-CA" dirty="0"/>
              <a:t> (HHK) formed out of NHK</a:t>
            </a:r>
          </a:p>
          <a:p>
            <a:pPr lvl="2"/>
            <a:r>
              <a:rPr lang="en-CA" dirty="0"/>
              <a:t>These may unite with the </a:t>
            </a:r>
            <a:r>
              <a:rPr lang="en-CA" dirty="0">
                <a:solidFill>
                  <a:srgbClr val="00FF00"/>
                </a:solidFill>
              </a:rPr>
              <a:t>Christian Reformed Churches in The Netherlands</a:t>
            </a:r>
          </a:p>
          <a:p>
            <a:pPr lvl="1"/>
            <a:r>
              <a:rPr lang="en-CA" dirty="0">
                <a:solidFill>
                  <a:srgbClr val="00FF00"/>
                </a:solidFill>
              </a:rPr>
              <a:t>Continued Reformed Churches in The Netherlands </a:t>
            </a:r>
            <a:r>
              <a:rPr lang="en-CA" dirty="0"/>
              <a:t>formed out of GKN[s]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158743-2514-4020-83D6-869464D035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42550"/>
            <a:ext cx="1008112" cy="8579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E0D877E-EA8D-4F54-B27B-4C6EEC1F33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22" y="129057"/>
            <a:ext cx="1008112" cy="857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917781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8DD9E-600B-4AFE-BF4D-D8F9B8C2B6C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9933"/>
          </a:solidFill>
        </p:spPr>
        <p:txBody>
          <a:bodyPr/>
          <a:lstStyle/>
          <a:p>
            <a:r>
              <a:rPr lang="en-CA" dirty="0"/>
              <a:t>Later 1900s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2DC636A-6877-48C4-8124-AC65C1D6874C}"/>
              </a:ext>
            </a:extLst>
          </p:cNvPr>
          <p:cNvSpPr/>
          <p:nvPr/>
        </p:nvSpPr>
        <p:spPr bwMode="auto">
          <a:xfrm>
            <a:off x="0" y="6165304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NHK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8BBDBE1-C64A-4ECE-A151-46599E8CC7F2}"/>
              </a:ext>
            </a:extLst>
          </p:cNvPr>
          <p:cNvSpPr/>
          <p:nvPr/>
        </p:nvSpPr>
        <p:spPr bwMode="auto">
          <a:xfrm>
            <a:off x="1694576" y="5548316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D0B0D4B-B51D-48B9-8F70-EAD66177DA82}"/>
              </a:ext>
            </a:extLst>
          </p:cNvPr>
          <p:cNvSpPr/>
          <p:nvPr/>
        </p:nvSpPr>
        <p:spPr bwMode="auto">
          <a:xfrm>
            <a:off x="7253994" y="4078215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GKv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8609361-577C-463E-B857-4EEEE8D7FF12}"/>
              </a:ext>
            </a:extLst>
          </p:cNvPr>
          <p:cNvSpPr/>
          <p:nvPr/>
        </p:nvSpPr>
        <p:spPr bwMode="auto">
          <a:xfrm>
            <a:off x="7236296" y="1991127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CGKN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315C000-6AC1-4506-B189-F9F1B99B2D58}"/>
              </a:ext>
            </a:extLst>
          </p:cNvPr>
          <p:cNvSpPr/>
          <p:nvPr/>
        </p:nvSpPr>
        <p:spPr bwMode="auto">
          <a:xfrm>
            <a:off x="7236296" y="6165304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PKN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2B25E8E-980B-4267-AEDD-A04545917AA1}"/>
              </a:ext>
            </a:extLst>
          </p:cNvPr>
          <p:cNvSpPr/>
          <p:nvPr/>
        </p:nvSpPr>
        <p:spPr bwMode="auto">
          <a:xfrm>
            <a:off x="7236296" y="1295431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GG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CD98098-28DF-4836-80FD-45D2F9528D36}"/>
              </a:ext>
            </a:extLst>
          </p:cNvPr>
          <p:cNvSpPr/>
          <p:nvPr/>
        </p:nvSpPr>
        <p:spPr bwMode="auto">
          <a:xfrm>
            <a:off x="7253487" y="2686823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DGK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828ADE4-9F3D-4815-8695-B92932A78CD5}"/>
              </a:ext>
            </a:extLst>
          </p:cNvPr>
          <p:cNvSpPr/>
          <p:nvPr/>
        </p:nvSpPr>
        <p:spPr bwMode="auto">
          <a:xfrm>
            <a:off x="7249989" y="3382519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2D4D173-6646-4C47-8C19-BB7C23261C90}"/>
              </a:ext>
            </a:extLst>
          </p:cNvPr>
          <p:cNvCxnSpPr/>
          <p:nvPr/>
        </p:nvCxnSpPr>
        <p:spPr bwMode="auto">
          <a:xfrm>
            <a:off x="928093" y="6406479"/>
            <a:ext cx="6321896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5568DE7-33AC-4480-AB77-74BE3E19D2CD}"/>
              </a:ext>
            </a:extLst>
          </p:cNvPr>
          <p:cNvCxnSpPr/>
          <p:nvPr/>
        </p:nvCxnSpPr>
        <p:spPr bwMode="auto">
          <a:xfrm>
            <a:off x="4881357" y="5015087"/>
            <a:ext cx="410723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E6B9919-E47E-4366-B1F2-BFB61639D974}"/>
              </a:ext>
            </a:extLst>
          </p:cNvPr>
          <p:cNvCxnSpPr/>
          <p:nvPr/>
        </p:nvCxnSpPr>
        <p:spPr bwMode="auto">
          <a:xfrm>
            <a:off x="1187624" y="2228841"/>
            <a:ext cx="6048672" cy="10133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BBE3649-E969-4580-AF07-CFA3B33E7E8B}"/>
              </a:ext>
            </a:extLst>
          </p:cNvPr>
          <p:cNvCxnSpPr/>
          <p:nvPr/>
        </p:nvCxnSpPr>
        <p:spPr bwMode="auto">
          <a:xfrm flipV="1">
            <a:off x="6722747" y="3111338"/>
            <a:ext cx="526713" cy="1197838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912B5A7-7253-46EF-A4E9-BA4B58C0C014}"/>
              </a:ext>
            </a:extLst>
          </p:cNvPr>
          <p:cNvCxnSpPr/>
          <p:nvPr/>
        </p:nvCxnSpPr>
        <p:spPr bwMode="auto">
          <a:xfrm flipV="1">
            <a:off x="6985170" y="3814422"/>
            <a:ext cx="264290" cy="49958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1F2BA1B-2984-459E-A11C-6F792F3B8A50}"/>
              </a:ext>
            </a:extLst>
          </p:cNvPr>
          <p:cNvCxnSpPr/>
          <p:nvPr/>
        </p:nvCxnSpPr>
        <p:spPr bwMode="auto">
          <a:xfrm>
            <a:off x="1187626" y="1552914"/>
            <a:ext cx="6062365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38427D1-63D7-494F-87D7-6C986F38C08A}"/>
              </a:ext>
            </a:extLst>
          </p:cNvPr>
          <p:cNvCxnSpPr/>
          <p:nvPr/>
        </p:nvCxnSpPr>
        <p:spPr bwMode="auto">
          <a:xfrm>
            <a:off x="1187624" y="1552916"/>
            <a:ext cx="0" cy="485356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278E378-3457-437F-9B03-0FEDE1C73024}"/>
              </a:ext>
            </a:extLst>
          </p:cNvPr>
          <p:cNvCxnSpPr/>
          <p:nvPr/>
        </p:nvCxnSpPr>
        <p:spPr bwMode="auto">
          <a:xfrm>
            <a:off x="1475656" y="5999586"/>
            <a:ext cx="0" cy="41228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43B25A1-3EC2-4B02-8C16-552D98816658}"/>
              </a:ext>
            </a:extLst>
          </p:cNvPr>
          <p:cNvCxnSpPr/>
          <p:nvPr/>
        </p:nvCxnSpPr>
        <p:spPr bwMode="auto">
          <a:xfrm flipV="1">
            <a:off x="1460851" y="5888487"/>
            <a:ext cx="233727" cy="11109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984E4BF-C575-4016-B067-FEDA2FCAA60B}"/>
              </a:ext>
            </a:extLst>
          </p:cNvPr>
          <p:cNvCxnSpPr/>
          <p:nvPr/>
        </p:nvCxnSpPr>
        <p:spPr bwMode="auto">
          <a:xfrm>
            <a:off x="1556667" y="2255518"/>
            <a:ext cx="231400" cy="333316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680B376-1F70-4A75-BA5A-C110298E5E70}"/>
              </a:ext>
            </a:extLst>
          </p:cNvPr>
          <p:cNvCxnSpPr>
            <a:endCxn id="4" idx="3"/>
          </p:cNvCxnSpPr>
          <p:nvPr/>
        </p:nvCxnSpPr>
        <p:spPr bwMode="auto">
          <a:xfrm flipH="1">
            <a:off x="2608976" y="5789492"/>
            <a:ext cx="4152424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23D983B-09F5-406E-A83B-FFD5777AFD7A}"/>
              </a:ext>
            </a:extLst>
          </p:cNvPr>
          <p:cNvCxnSpPr/>
          <p:nvPr/>
        </p:nvCxnSpPr>
        <p:spPr bwMode="auto">
          <a:xfrm>
            <a:off x="6761400" y="5801779"/>
            <a:ext cx="0" cy="614916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0EF464D-B0C4-492A-AEE1-67E335536FB3}"/>
              </a:ext>
            </a:extLst>
          </p:cNvPr>
          <p:cNvCxnSpPr/>
          <p:nvPr/>
        </p:nvCxnSpPr>
        <p:spPr bwMode="auto">
          <a:xfrm>
            <a:off x="3851920" y="4289482"/>
            <a:ext cx="0" cy="1512297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AF0C026-BE68-4842-8457-981EE5787E8A}"/>
              </a:ext>
            </a:extLst>
          </p:cNvPr>
          <p:cNvCxnSpPr/>
          <p:nvPr/>
        </p:nvCxnSpPr>
        <p:spPr bwMode="auto">
          <a:xfrm flipH="1">
            <a:off x="4881357" y="4352547"/>
            <a:ext cx="2527" cy="66254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B88C7BE-F559-48BB-BF7A-C077090D6886}"/>
              </a:ext>
            </a:extLst>
          </p:cNvPr>
          <p:cNvCxnSpPr/>
          <p:nvPr/>
        </p:nvCxnSpPr>
        <p:spPr bwMode="auto">
          <a:xfrm flipV="1">
            <a:off x="2695513" y="2255518"/>
            <a:ext cx="520963" cy="350289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6A6B6F75-72F8-48A8-8AC9-5F288E1B70ED}"/>
              </a:ext>
            </a:extLst>
          </p:cNvPr>
          <p:cNvSpPr/>
          <p:nvPr/>
        </p:nvSpPr>
        <p:spPr bwMode="auto">
          <a:xfrm>
            <a:off x="5609294" y="2750047"/>
            <a:ext cx="3543557" cy="482352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Restored Reformed Church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008AF9C-A21F-4189-8005-B0F3D250ADCB}"/>
              </a:ext>
            </a:extLst>
          </p:cNvPr>
          <p:cNvSpPr/>
          <p:nvPr/>
        </p:nvSpPr>
        <p:spPr bwMode="auto">
          <a:xfrm>
            <a:off x="712728" y="5710783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1836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11B0CDED-D06C-471E-9DEE-BBCBAC0198E2}"/>
              </a:ext>
            </a:extLst>
          </p:cNvPr>
          <p:cNvSpPr/>
          <p:nvPr/>
        </p:nvSpPr>
        <p:spPr bwMode="auto">
          <a:xfrm>
            <a:off x="1351466" y="6283337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1886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D038C7C-C7D9-4904-B56D-0C3BD271D145}"/>
              </a:ext>
            </a:extLst>
          </p:cNvPr>
          <p:cNvSpPr/>
          <p:nvPr/>
        </p:nvSpPr>
        <p:spPr bwMode="auto">
          <a:xfrm>
            <a:off x="3564220" y="5598320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1944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8D139E23-0B12-4B8B-8D3B-46FC55D60F0F}"/>
              </a:ext>
            </a:extLst>
          </p:cNvPr>
          <p:cNvSpPr/>
          <p:nvPr/>
        </p:nvSpPr>
        <p:spPr bwMode="auto">
          <a:xfrm>
            <a:off x="6451474" y="6463278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2004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D7CE6784-6027-4EB5-A5DB-18BB11DBF77F}"/>
              </a:ext>
            </a:extLst>
          </p:cNvPr>
          <p:cNvSpPr/>
          <p:nvPr/>
        </p:nvSpPr>
        <p:spPr bwMode="auto">
          <a:xfrm>
            <a:off x="6333711" y="4384029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2001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0B24195E-EB9B-41D3-B35A-782386EF5592}"/>
              </a:ext>
            </a:extLst>
          </p:cNvPr>
          <p:cNvSpPr/>
          <p:nvPr/>
        </p:nvSpPr>
        <p:spPr bwMode="auto">
          <a:xfrm>
            <a:off x="6835499" y="4523254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2009</a:t>
            </a: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C9194D43-502D-4299-A02F-BB718B189AE1}"/>
              </a:ext>
            </a:extLst>
          </p:cNvPr>
          <p:cNvSpPr/>
          <p:nvPr/>
        </p:nvSpPr>
        <p:spPr bwMode="auto">
          <a:xfrm>
            <a:off x="2760466" y="5408741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1920s</a:t>
            </a: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6124CBB6-A4DA-49C0-A8F5-64EAC2800B0D}"/>
              </a:ext>
            </a:extLst>
          </p:cNvPr>
          <p:cNvSpPr/>
          <p:nvPr/>
        </p:nvSpPr>
        <p:spPr bwMode="auto">
          <a:xfrm>
            <a:off x="1772168" y="4896381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1892</a:t>
            </a:r>
          </a:p>
        </p:txBody>
      </p:sp>
      <p:pic>
        <p:nvPicPr>
          <p:cNvPr id="55" name="Picture 54">
            <a:extLst>
              <a:ext uri="{FF2B5EF4-FFF2-40B4-BE49-F238E27FC236}">
                <a16:creationId xmlns:a16="http://schemas.microsoft.com/office/drawing/2014/main" id="{B2EA7AA4-5AE0-4CFB-BE16-32E4860413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22" y="129057"/>
            <a:ext cx="1008112" cy="857903"/>
          </a:xfrm>
          <a:prstGeom prst="rect">
            <a:avLst/>
          </a:prstGeom>
        </p:spPr>
      </p:pic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85EE2F1-DA42-4917-8691-170E6CC68C2F}"/>
              </a:ext>
            </a:extLst>
          </p:cNvPr>
          <p:cNvCxnSpPr/>
          <p:nvPr/>
        </p:nvCxnSpPr>
        <p:spPr bwMode="auto">
          <a:xfrm flipV="1">
            <a:off x="4283968" y="1552914"/>
            <a:ext cx="0" cy="67523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426995CC-91AD-4518-B7B8-B27D52B2B965}"/>
              </a:ext>
            </a:extLst>
          </p:cNvPr>
          <p:cNvSpPr/>
          <p:nvPr/>
        </p:nvSpPr>
        <p:spPr bwMode="auto">
          <a:xfrm>
            <a:off x="3993680" y="2318934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1952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81731EB1-8CA1-4B5C-B96A-B07834C1C623}"/>
              </a:ext>
            </a:extLst>
          </p:cNvPr>
          <p:cNvCxnSpPr/>
          <p:nvPr/>
        </p:nvCxnSpPr>
        <p:spPr bwMode="auto">
          <a:xfrm>
            <a:off x="2842701" y="5818495"/>
            <a:ext cx="393088" cy="56711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Oval 48">
            <a:extLst>
              <a:ext uri="{FF2B5EF4-FFF2-40B4-BE49-F238E27FC236}">
                <a16:creationId xmlns:a16="http://schemas.microsoft.com/office/drawing/2014/main" id="{DB5E0579-7F9A-49E8-A2CC-370559703D1D}"/>
              </a:ext>
            </a:extLst>
          </p:cNvPr>
          <p:cNvSpPr/>
          <p:nvPr/>
        </p:nvSpPr>
        <p:spPr bwMode="auto">
          <a:xfrm>
            <a:off x="3105153" y="6441513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1946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3F72F67-B2FE-4ACF-BDFB-8D5628C6719A}"/>
              </a:ext>
            </a:extLst>
          </p:cNvPr>
          <p:cNvCxnSpPr/>
          <p:nvPr/>
        </p:nvCxnSpPr>
        <p:spPr bwMode="auto">
          <a:xfrm>
            <a:off x="3835493" y="4319391"/>
            <a:ext cx="3414498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3A14A00-26B3-4E91-9C56-3DA59D99A41B}"/>
              </a:ext>
            </a:extLst>
          </p:cNvPr>
          <p:cNvSpPr/>
          <p:nvPr/>
        </p:nvSpPr>
        <p:spPr bwMode="auto">
          <a:xfrm>
            <a:off x="5338815" y="4773911"/>
            <a:ext cx="3543557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Dutch Reformed Churches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4DAA4AE5-325B-4B2C-8B1D-2CE5E93A89B3}"/>
              </a:ext>
            </a:extLst>
          </p:cNvPr>
          <p:cNvSpPr/>
          <p:nvPr/>
        </p:nvSpPr>
        <p:spPr bwMode="auto">
          <a:xfrm>
            <a:off x="6994021" y="5499716"/>
            <a:ext cx="2158830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Continued GKN</a:t>
            </a:r>
          </a:p>
        </p:txBody>
      </p: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69412E7C-3D06-4DFB-BE30-7C50B8498B48}"/>
              </a:ext>
            </a:extLst>
          </p:cNvPr>
          <p:cNvCxnSpPr>
            <a:endCxn id="52" idx="1"/>
          </p:cNvCxnSpPr>
          <p:nvPr/>
        </p:nvCxnSpPr>
        <p:spPr bwMode="auto">
          <a:xfrm flipV="1">
            <a:off x="6742074" y="5740892"/>
            <a:ext cx="251947" cy="4860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EDCB429-FBF1-4512-B400-AE564EFBB276}"/>
              </a:ext>
            </a:extLst>
          </p:cNvPr>
          <p:cNvCxnSpPr/>
          <p:nvPr/>
        </p:nvCxnSpPr>
        <p:spPr bwMode="auto">
          <a:xfrm flipH="1">
            <a:off x="6761401" y="5423938"/>
            <a:ext cx="1408999" cy="947508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2B59A761-2DC4-4AD9-AACE-3E33E6111889}"/>
              </a:ext>
            </a:extLst>
          </p:cNvPr>
          <p:cNvCxnSpPr/>
          <p:nvPr/>
        </p:nvCxnSpPr>
        <p:spPr bwMode="auto">
          <a:xfrm flipV="1">
            <a:off x="8163860" y="3270288"/>
            <a:ext cx="264290" cy="213845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2" name="Oval 71">
            <a:extLst>
              <a:ext uri="{FF2B5EF4-FFF2-40B4-BE49-F238E27FC236}">
                <a16:creationId xmlns:a16="http://schemas.microsoft.com/office/drawing/2014/main" id="{4936315C-F9C5-40BB-A5DD-CF472686ADE2}"/>
              </a:ext>
            </a:extLst>
          </p:cNvPr>
          <p:cNvSpPr/>
          <p:nvPr/>
        </p:nvSpPr>
        <p:spPr bwMode="auto">
          <a:xfrm>
            <a:off x="4610084" y="4134061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1967</a:t>
            </a:r>
          </a:p>
        </p:txBody>
      </p:sp>
    </p:spTree>
    <p:extLst>
      <p:ext uri="{BB962C8B-B14F-4D97-AF65-F5344CB8AC3E}">
        <p14:creationId xmlns:p14="http://schemas.microsoft.com/office/powerpoint/2010/main" val="624050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" grpId="0" animBg="1"/>
      <p:bldP spid="73" grpId="0" animBg="1"/>
      <p:bldP spid="8" grpId="0" animBg="1"/>
      <p:bldP spid="52" grpId="0" animBg="1"/>
      <p:bldP spid="72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6AD11-DA79-46EA-A865-B5768E0E813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9933"/>
          </a:solidFill>
        </p:spPr>
        <p:txBody>
          <a:bodyPr/>
          <a:lstStyle/>
          <a:p>
            <a:r>
              <a:rPr lang="en-CA" dirty="0"/>
              <a:t>The Netherlands – GKv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6E29D-08C4-40F1-A6C3-61318C28B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>
                <a:solidFill>
                  <a:srgbClr val="00CCFF"/>
                </a:solidFill>
              </a:rPr>
              <a:t>2003</a:t>
            </a:r>
            <a:r>
              <a:rPr lang="en-CA" dirty="0"/>
              <a:t>: formation of </a:t>
            </a:r>
            <a:r>
              <a:rPr lang="en-CA" dirty="0">
                <a:solidFill>
                  <a:srgbClr val="00FF00"/>
                </a:solidFill>
              </a:rPr>
              <a:t>The Reformed Churches  </a:t>
            </a:r>
            <a:r>
              <a:rPr lang="en-CA" dirty="0"/>
              <a:t>(DGK) out of GKv</a:t>
            </a:r>
          </a:p>
          <a:p>
            <a:pPr lvl="1"/>
            <a:r>
              <a:rPr lang="en-CA" dirty="0"/>
              <a:t>Issues: hymns, views of Sabbath-Sunday, Westminster on church</a:t>
            </a:r>
          </a:p>
          <a:p>
            <a:r>
              <a:rPr lang="en-CA" dirty="0">
                <a:solidFill>
                  <a:srgbClr val="00CCFF"/>
                </a:solidFill>
              </a:rPr>
              <a:t>2009</a:t>
            </a:r>
            <a:r>
              <a:rPr lang="en-CA" dirty="0"/>
              <a:t>: formation of </a:t>
            </a:r>
            <a:r>
              <a:rPr lang="en-CA" dirty="0">
                <a:solidFill>
                  <a:srgbClr val="00FF00"/>
                </a:solidFill>
              </a:rPr>
              <a:t>Reformed Churches The Netherlands </a:t>
            </a:r>
            <a:r>
              <a:rPr lang="en-CA" dirty="0"/>
              <a:t>(GKN)</a:t>
            </a:r>
            <a:r>
              <a:rPr lang="en-CA" dirty="0">
                <a:solidFill>
                  <a:srgbClr val="00FF00"/>
                </a:solidFill>
              </a:rPr>
              <a:t> </a:t>
            </a:r>
            <a:r>
              <a:rPr lang="en-CA" dirty="0"/>
              <a:t>out of GKv</a:t>
            </a:r>
          </a:p>
          <a:p>
            <a:pPr lvl="1"/>
            <a:r>
              <a:rPr lang="en-CA" dirty="0"/>
              <a:t>Issue: church practices, hermeneutics, </a:t>
            </a:r>
          </a:p>
          <a:p>
            <a:r>
              <a:rPr lang="en-CA" dirty="0">
                <a:solidFill>
                  <a:srgbClr val="00CCFF"/>
                </a:solidFill>
              </a:rPr>
              <a:t>2017</a:t>
            </a:r>
            <a:r>
              <a:rPr lang="en-CA" dirty="0"/>
              <a:t>: GKv allows women in office, actively pursues reunion with NGK</a:t>
            </a:r>
          </a:p>
          <a:p>
            <a:pPr lvl="1"/>
            <a:r>
              <a:rPr lang="en-CA" dirty="0">
                <a:solidFill>
                  <a:srgbClr val="00CCFF"/>
                </a:solidFill>
              </a:rPr>
              <a:t>2018: </a:t>
            </a:r>
            <a:r>
              <a:rPr lang="en-CA" dirty="0"/>
              <a:t>FRCA (Australia) end sister-church relationship with GKv</a:t>
            </a:r>
          </a:p>
          <a:p>
            <a:pPr lvl="1"/>
            <a:r>
              <a:rPr lang="en-CA" dirty="0">
                <a:solidFill>
                  <a:srgbClr val="00CCFF"/>
                </a:solidFill>
              </a:rPr>
              <a:t>2019: </a:t>
            </a:r>
            <a:r>
              <a:rPr lang="en-CA" dirty="0"/>
              <a:t>CanRC (Canada) end sister-church relationship with GKv</a:t>
            </a:r>
          </a:p>
          <a:p>
            <a:pPr lvl="1"/>
            <a:r>
              <a:rPr lang="en-CA" dirty="0">
                <a:solidFill>
                  <a:srgbClr val="00CCFF"/>
                </a:solidFill>
              </a:rPr>
              <a:t>2020: </a:t>
            </a:r>
            <a:r>
              <a:rPr lang="en-CA" dirty="0"/>
              <a:t>FRCSA (</a:t>
            </a:r>
            <a:r>
              <a:rPr lang="en-CA" dirty="0" err="1"/>
              <a:t>Sth</a:t>
            </a:r>
            <a:r>
              <a:rPr lang="en-CA" dirty="0"/>
              <a:t> Africa) end sister-church relationship with GKv</a:t>
            </a:r>
          </a:p>
          <a:p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158743-2514-4020-83D6-869464D035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42550"/>
            <a:ext cx="1008112" cy="8579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E0D877E-EA8D-4F54-B27B-4C6EEC1F33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22" y="129057"/>
            <a:ext cx="1008112" cy="857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567557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01CCA6-AE43-C235-53C9-540411B578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81E42-89AA-DDDB-0639-6B938E1F357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9933"/>
          </a:solidFill>
        </p:spPr>
        <p:txBody>
          <a:bodyPr/>
          <a:lstStyle/>
          <a:p>
            <a:r>
              <a:rPr lang="en-CA" dirty="0"/>
              <a:t>The Netherlands – GKv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00552C-25D0-472D-63CF-E97E3D477A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457200"/>
            <a:r>
              <a:rPr lang="en-CA" dirty="0">
                <a:solidFill>
                  <a:srgbClr val="00CCFF"/>
                </a:solidFill>
              </a:rPr>
              <a:t>2023</a:t>
            </a:r>
            <a:r>
              <a:rPr lang="en-CA" dirty="0"/>
              <a:t>: merger of GKv and NGK into NGK</a:t>
            </a:r>
          </a:p>
          <a:p>
            <a:pPr marL="914400" lvl="1" indent="-457200"/>
            <a:r>
              <a:rPr lang="en-CA" dirty="0"/>
              <a:t>GKv </a:t>
            </a:r>
            <a:r>
              <a:rPr lang="en-CA" dirty="0" err="1"/>
              <a:t>Vroomshoop</a:t>
            </a:r>
            <a:r>
              <a:rPr lang="en-CA" dirty="0"/>
              <a:t> goes to CGK</a:t>
            </a:r>
          </a:p>
          <a:p>
            <a:pPr marL="914400" lvl="1" indent="-457200"/>
            <a:r>
              <a:rPr lang="en-CA" dirty="0"/>
              <a:t>GKv Urk and GKv Capelle go independent</a:t>
            </a:r>
          </a:p>
          <a:p>
            <a:pPr marL="514350" indent="-457200"/>
            <a:r>
              <a:rPr lang="en-CA" dirty="0">
                <a:solidFill>
                  <a:srgbClr val="00CCFF"/>
                </a:solidFill>
              </a:rPr>
              <a:t>2024</a:t>
            </a:r>
            <a:r>
              <a:rPr lang="en-CA" dirty="0"/>
              <a:t>: merger of DGK and GKN</a:t>
            </a:r>
          </a:p>
          <a:p>
            <a:pPr marL="914400" lvl="1" indent="-457200"/>
            <a:r>
              <a:rPr lang="en-CA" dirty="0">
                <a:solidFill>
                  <a:srgbClr val="00CCFF"/>
                </a:solidFill>
              </a:rPr>
              <a:t>Early 2024</a:t>
            </a:r>
            <a:r>
              <a:rPr lang="en-CA" dirty="0"/>
              <a:t>: DGK cuts ties with LRC Abbotsford</a:t>
            </a:r>
          </a:p>
          <a:p>
            <a:pPr marL="914400" lvl="1" indent="-457200"/>
            <a:r>
              <a:rPr lang="en-CA" dirty="0">
                <a:solidFill>
                  <a:srgbClr val="00CCFF"/>
                </a:solidFill>
              </a:rPr>
              <a:t>Late 2024</a:t>
            </a:r>
            <a:r>
              <a:rPr lang="en-CA" dirty="0"/>
              <a:t>: DGK and GKN merge</a:t>
            </a:r>
          </a:p>
          <a:p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C700848-F995-407C-C0FE-93F43AFA2B9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42550"/>
            <a:ext cx="1008112" cy="8579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5F24D0D-AA91-1204-1631-34277ADA829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22" y="129057"/>
            <a:ext cx="1008112" cy="857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978884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3F72F67-B2FE-4ACF-BDFB-8D5628C6719A}"/>
              </a:ext>
            </a:extLst>
          </p:cNvPr>
          <p:cNvCxnSpPr/>
          <p:nvPr/>
        </p:nvCxnSpPr>
        <p:spPr bwMode="auto">
          <a:xfrm>
            <a:off x="3835493" y="4319391"/>
            <a:ext cx="3414498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3A14A00-26B3-4E91-9C56-3DA59D99A41B}"/>
              </a:ext>
            </a:extLst>
          </p:cNvPr>
          <p:cNvSpPr/>
          <p:nvPr/>
        </p:nvSpPr>
        <p:spPr bwMode="auto">
          <a:xfrm>
            <a:off x="7236296" y="4773911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NGK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5568DE7-33AC-4480-AB77-74BE3E19D2CD}"/>
              </a:ext>
            </a:extLst>
          </p:cNvPr>
          <p:cNvCxnSpPr/>
          <p:nvPr/>
        </p:nvCxnSpPr>
        <p:spPr bwMode="auto">
          <a:xfrm>
            <a:off x="4881357" y="5015087"/>
            <a:ext cx="2354939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AF0C026-BE68-4842-8457-981EE5787E8A}"/>
              </a:ext>
            </a:extLst>
          </p:cNvPr>
          <p:cNvCxnSpPr/>
          <p:nvPr/>
        </p:nvCxnSpPr>
        <p:spPr bwMode="auto">
          <a:xfrm flipH="1">
            <a:off x="4881357" y="4352547"/>
            <a:ext cx="2527" cy="66254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2B59A761-2DC4-4AD9-AACE-3E33E6111889}"/>
              </a:ext>
            </a:extLst>
          </p:cNvPr>
          <p:cNvCxnSpPr/>
          <p:nvPr/>
        </p:nvCxnSpPr>
        <p:spPr bwMode="auto">
          <a:xfrm flipV="1">
            <a:off x="8086975" y="2063579"/>
            <a:ext cx="629492" cy="370504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2" name="Oval 71">
            <a:extLst>
              <a:ext uri="{FF2B5EF4-FFF2-40B4-BE49-F238E27FC236}">
                <a16:creationId xmlns:a16="http://schemas.microsoft.com/office/drawing/2014/main" id="{4936315C-F9C5-40BB-A5DD-CF472686ADE2}"/>
              </a:ext>
            </a:extLst>
          </p:cNvPr>
          <p:cNvSpPr/>
          <p:nvPr/>
        </p:nvSpPr>
        <p:spPr bwMode="auto">
          <a:xfrm>
            <a:off x="4610084" y="4134061"/>
            <a:ext cx="542547" cy="359882"/>
          </a:xfrm>
          <a:prstGeom prst="ellipse">
            <a:avLst/>
          </a:prstGeom>
          <a:solidFill>
            <a:srgbClr val="00CCFF"/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1967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D8DD9E-600B-4AFE-BF4D-D8F9B8C2B6C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9933"/>
          </a:solidFill>
        </p:spPr>
        <p:txBody>
          <a:bodyPr/>
          <a:lstStyle/>
          <a:p>
            <a:r>
              <a:rPr lang="en-CA" dirty="0"/>
              <a:t>Splits &amp; Mergers – The Netherlands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2DC636A-6877-48C4-8124-AC65C1D6874C}"/>
              </a:ext>
            </a:extLst>
          </p:cNvPr>
          <p:cNvSpPr/>
          <p:nvPr/>
        </p:nvSpPr>
        <p:spPr bwMode="auto">
          <a:xfrm>
            <a:off x="0" y="6165304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NHK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8BBDBE1-C64A-4ECE-A151-46599E8CC7F2}"/>
              </a:ext>
            </a:extLst>
          </p:cNvPr>
          <p:cNvSpPr/>
          <p:nvPr/>
        </p:nvSpPr>
        <p:spPr bwMode="auto">
          <a:xfrm>
            <a:off x="1694576" y="5548316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D0B0D4B-B51D-48B9-8F70-EAD66177DA82}"/>
              </a:ext>
            </a:extLst>
          </p:cNvPr>
          <p:cNvSpPr/>
          <p:nvPr/>
        </p:nvSpPr>
        <p:spPr bwMode="auto">
          <a:xfrm>
            <a:off x="7253994" y="4078215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GKv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8609361-577C-463E-B857-4EEEE8D7FF12}"/>
              </a:ext>
            </a:extLst>
          </p:cNvPr>
          <p:cNvSpPr/>
          <p:nvPr/>
        </p:nvSpPr>
        <p:spPr bwMode="auto">
          <a:xfrm>
            <a:off x="7236296" y="1991127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CGKN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315C000-6AC1-4506-B189-F9F1B99B2D58}"/>
              </a:ext>
            </a:extLst>
          </p:cNvPr>
          <p:cNvSpPr/>
          <p:nvPr/>
        </p:nvSpPr>
        <p:spPr bwMode="auto">
          <a:xfrm>
            <a:off x="7236296" y="6165304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PKN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2B25E8E-980B-4267-AEDD-A04545917AA1}"/>
              </a:ext>
            </a:extLst>
          </p:cNvPr>
          <p:cNvSpPr/>
          <p:nvPr/>
        </p:nvSpPr>
        <p:spPr bwMode="auto">
          <a:xfrm>
            <a:off x="7236296" y="1295431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GG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828ADE4-9F3D-4815-8695-B92932A78CD5}"/>
              </a:ext>
            </a:extLst>
          </p:cNvPr>
          <p:cNvSpPr/>
          <p:nvPr/>
        </p:nvSpPr>
        <p:spPr bwMode="auto">
          <a:xfrm>
            <a:off x="5644647" y="2741119"/>
            <a:ext cx="2866033" cy="813081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Reformed Churches </a:t>
            </a:r>
          </a:p>
          <a:p>
            <a:pPr algn="ctr"/>
            <a:r>
              <a:rPr lang="en-CA" dirty="0"/>
              <a:t>The Netherlands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2D4D173-6646-4C47-8C19-BB7C23261C90}"/>
              </a:ext>
            </a:extLst>
          </p:cNvPr>
          <p:cNvCxnSpPr/>
          <p:nvPr/>
        </p:nvCxnSpPr>
        <p:spPr bwMode="auto">
          <a:xfrm>
            <a:off x="928093" y="6406479"/>
            <a:ext cx="6321896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E6B9919-E47E-4366-B1F2-BFB61639D974}"/>
              </a:ext>
            </a:extLst>
          </p:cNvPr>
          <p:cNvCxnSpPr/>
          <p:nvPr/>
        </p:nvCxnSpPr>
        <p:spPr bwMode="auto">
          <a:xfrm>
            <a:off x="1187624" y="2228841"/>
            <a:ext cx="6048672" cy="10133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BBE3649-E969-4580-AF07-CFA3B33E7E8B}"/>
              </a:ext>
            </a:extLst>
          </p:cNvPr>
          <p:cNvCxnSpPr>
            <a:endCxn id="10" idx="2"/>
          </p:cNvCxnSpPr>
          <p:nvPr/>
        </p:nvCxnSpPr>
        <p:spPr bwMode="auto">
          <a:xfrm flipH="1" flipV="1">
            <a:off x="5510361" y="1780857"/>
            <a:ext cx="39546" cy="252810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912B5A7-7253-46EF-A4E9-BA4B58C0C014}"/>
              </a:ext>
            </a:extLst>
          </p:cNvPr>
          <p:cNvCxnSpPr/>
          <p:nvPr/>
        </p:nvCxnSpPr>
        <p:spPr bwMode="auto">
          <a:xfrm flipV="1">
            <a:off x="6660232" y="3555344"/>
            <a:ext cx="0" cy="74075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1F2BA1B-2984-459E-A11C-6F792F3B8A50}"/>
              </a:ext>
            </a:extLst>
          </p:cNvPr>
          <p:cNvCxnSpPr/>
          <p:nvPr/>
        </p:nvCxnSpPr>
        <p:spPr bwMode="auto">
          <a:xfrm>
            <a:off x="1187626" y="1552914"/>
            <a:ext cx="6062365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38427D1-63D7-494F-87D7-6C986F38C08A}"/>
              </a:ext>
            </a:extLst>
          </p:cNvPr>
          <p:cNvCxnSpPr/>
          <p:nvPr/>
        </p:nvCxnSpPr>
        <p:spPr bwMode="auto">
          <a:xfrm>
            <a:off x="1187624" y="1552916"/>
            <a:ext cx="0" cy="485356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278E378-3457-437F-9B03-0FEDE1C73024}"/>
              </a:ext>
            </a:extLst>
          </p:cNvPr>
          <p:cNvCxnSpPr/>
          <p:nvPr/>
        </p:nvCxnSpPr>
        <p:spPr bwMode="auto">
          <a:xfrm>
            <a:off x="1475656" y="5999586"/>
            <a:ext cx="0" cy="41228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43B25A1-3EC2-4B02-8C16-552D98816658}"/>
              </a:ext>
            </a:extLst>
          </p:cNvPr>
          <p:cNvCxnSpPr/>
          <p:nvPr/>
        </p:nvCxnSpPr>
        <p:spPr bwMode="auto">
          <a:xfrm flipV="1">
            <a:off x="1460851" y="5888487"/>
            <a:ext cx="233727" cy="11109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984E4BF-C575-4016-B067-FEDA2FCAA60B}"/>
              </a:ext>
            </a:extLst>
          </p:cNvPr>
          <p:cNvCxnSpPr/>
          <p:nvPr/>
        </p:nvCxnSpPr>
        <p:spPr bwMode="auto">
          <a:xfrm>
            <a:off x="1556667" y="2255518"/>
            <a:ext cx="231400" cy="333316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680B376-1F70-4A75-BA5A-C110298E5E70}"/>
              </a:ext>
            </a:extLst>
          </p:cNvPr>
          <p:cNvCxnSpPr>
            <a:endCxn id="4" idx="3"/>
          </p:cNvCxnSpPr>
          <p:nvPr/>
        </p:nvCxnSpPr>
        <p:spPr bwMode="auto">
          <a:xfrm flipH="1">
            <a:off x="2608976" y="5789492"/>
            <a:ext cx="4483304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FF00"/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0EF464D-B0C4-492A-AEE1-67E335536FB3}"/>
              </a:ext>
            </a:extLst>
          </p:cNvPr>
          <p:cNvCxnSpPr/>
          <p:nvPr/>
        </p:nvCxnSpPr>
        <p:spPr bwMode="auto">
          <a:xfrm>
            <a:off x="3851920" y="4289482"/>
            <a:ext cx="0" cy="1512297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B88C7BE-F559-48BB-BF7A-C077090D6886}"/>
              </a:ext>
            </a:extLst>
          </p:cNvPr>
          <p:cNvCxnSpPr/>
          <p:nvPr/>
        </p:nvCxnSpPr>
        <p:spPr bwMode="auto">
          <a:xfrm flipV="1">
            <a:off x="2695513" y="2255518"/>
            <a:ext cx="520963" cy="350289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6A6B6F75-72F8-48A8-8AC9-5F288E1B70ED}"/>
              </a:ext>
            </a:extLst>
          </p:cNvPr>
          <p:cNvSpPr/>
          <p:nvPr/>
        </p:nvSpPr>
        <p:spPr bwMode="auto">
          <a:xfrm>
            <a:off x="8150696" y="1590098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HHK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A008AF9C-A21F-4189-8005-B0F3D250ADCB}"/>
              </a:ext>
            </a:extLst>
          </p:cNvPr>
          <p:cNvSpPr/>
          <p:nvPr/>
        </p:nvSpPr>
        <p:spPr bwMode="auto">
          <a:xfrm>
            <a:off x="712728" y="5710783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1836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11B0CDED-D06C-471E-9DEE-BBCBAC0198E2}"/>
              </a:ext>
            </a:extLst>
          </p:cNvPr>
          <p:cNvSpPr/>
          <p:nvPr/>
        </p:nvSpPr>
        <p:spPr bwMode="auto">
          <a:xfrm>
            <a:off x="1351466" y="6283337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1886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D038C7C-C7D9-4904-B56D-0C3BD271D145}"/>
              </a:ext>
            </a:extLst>
          </p:cNvPr>
          <p:cNvSpPr/>
          <p:nvPr/>
        </p:nvSpPr>
        <p:spPr bwMode="auto">
          <a:xfrm>
            <a:off x="3564220" y="5598320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1944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8D139E23-0B12-4B8B-8D3B-46FC55D60F0F}"/>
              </a:ext>
            </a:extLst>
          </p:cNvPr>
          <p:cNvSpPr/>
          <p:nvPr/>
        </p:nvSpPr>
        <p:spPr bwMode="auto">
          <a:xfrm>
            <a:off x="6451474" y="6463278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2004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D7CE6784-6027-4EB5-A5DB-18BB11DBF77F}"/>
              </a:ext>
            </a:extLst>
          </p:cNvPr>
          <p:cNvSpPr/>
          <p:nvPr/>
        </p:nvSpPr>
        <p:spPr bwMode="auto">
          <a:xfrm>
            <a:off x="5319526" y="4366730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2001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0B24195E-EB9B-41D3-B35A-782386EF5592}"/>
              </a:ext>
            </a:extLst>
          </p:cNvPr>
          <p:cNvSpPr/>
          <p:nvPr/>
        </p:nvSpPr>
        <p:spPr bwMode="auto">
          <a:xfrm>
            <a:off x="6057563" y="4380626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2009</a:t>
            </a: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C9194D43-502D-4299-A02F-BB718B189AE1}"/>
              </a:ext>
            </a:extLst>
          </p:cNvPr>
          <p:cNvSpPr/>
          <p:nvPr/>
        </p:nvSpPr>
        <p:spPr bwMode="auto">
          <a:xfrm>
            <a:off x="2760466" y="5408741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1920s</a:t>
            </a: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6124CBB6-A4DA-49C0-A8F5-64EAC2800B0D}"/>
              </a:ext>
            </a:extLst>
          </p:cNvPr>
          <p:cNvSpPr/>
          <p:nvPr/>
        </p:nvSpPr>
        <p:spPr bwMode="auto">
          <a:xfrm>
            <a:off x="1772168" y="4896381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1892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EDCB429-FBF1-4512-B400-AE564EFBB276}"/>
              </a:ext>
            </a:extLst>
          </p:cNvPr>
          <p:cNvCxnSpPr/>
          <p:nvPr/>
        </p:nvCxnSpPr>
        <p:spPr bwMode="auto">
          <a:xfrm flipH="1">
            <a:off x="6761400" y="5758408"/>
            <a:ext cx="1325575" cy="613038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5" name="Picture 54">
            <a:extLst>
              <a:ext uri="{FF2B5EF4-FFF2-40B4-BE49-F238E27FC236}">
                <a16:creationId xmlns:a16="http://schemas.microsoft.com/office/drawing/2014/main" id="{B2EA7AA4-5AE0-4CFB-BE16-32E4860413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22" y="129057"/>
            <a:ext cx="1008112" cy="857903"/>
          </a:xfrm>
          <a:prstGeom prst="rect">
            <a:avLst/>
          </a:prstGeom>
        </p:spPr>
      </p:pic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85EE2F1-DA42-4917-8691-170E6CC68C2F}"/>
              </a:ext>
            </a:extLst>
          </p:cNvPr>
          <p:cNvCxnSpPr/>
          <p:nvPr/>
        </p:nvCxnSpPr>
        <p:spPr bwMode="auto">
          <a:xfrm flipV="1">
            <a:off x="4283968" y="1552914"/>
            <a:ext cx="0" cy="67523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426995CC-91AD-4518-B7B8-B27D52B2B965}"/>
              </a:ext>
            </a:extLst>
          </p:cNvPr>
          <p:cNvSpPr/>
          <p:nvPr/>
        </p:nvSpPr>
        <p:spPr bwMode="auto">
          <a:xfrm>
            <a:off x="3993680" y="2318934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1952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81731EB1-8CA1-4B5C-B96A-B07834C1C623}"/>
              </a:ext>
            </a:extLst>
          </p:cNvPr>
          <p:cNvCxnSpPr/>
          <p:nvPr/>
        </p:nvCxnSpPr>
        <p:spPr bwMode="auto">
          <a:xfrm>
            <a:off x="2842701" y="5818495"/>
            <a:ext cx="393088" cy="56711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Oval 48">
            <a:extLst>
              <a:ext uri="{FF2B5EF4-FFF2-40B4-BE49-F238E27FC236}">
                <a16:creationId xmlns:a16="http://schemas.microsoft.com/office/drawing/2014/main" id="{DB5E0579-7F9A-49E8-A2CC-370559703D1D}"/>
              </a:ext>
            </a:extLst>
          </p:cNvPr>
          <p:cNvSpPr/>
          <p:nvPr/>
        </p:nvSpPr>
        <p:spPr bwMode="auto">
          <a:xfrm>
            <a:off x="3105153" y="6441513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1946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9D7B17B7-7738-4407-9776-4CA639B02287}"/>
              </a:ext>
            </a:extLst>
          </p:cNvPr>
          <p:cNvCxnSpPr/>
          <p:nvPr/>
        </p:nvCxnSpPr>
        <p:spPr bwMode="auto">
          <a:xfrm>
            <a:off x="6761400" y="5801779"/>
            <a:ext cx="0" cy="614916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CD98098-28DF-4836-80FD-45D2F9528D36}"/>
              </a:ext>
            </a:extLst>
          </p:cNvPr>
          <p:cNvSpPr/>
          <p:nvPr/>
        </p:nvSpPr>
        <p:spPr bwMode="auto">
          <a:xfrm>
            <a:off x="3928441" y="1298505"/>
            <a:ext cx="3163839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The Reformed Churches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C08740C-5CE8-124C-B66C-8A8B3BAD14D0}"/>
              </a:ext>
            </a:extLst>
          </p:cNvPr>
          <p:cNvCxnSpPr/>
          <p:nvPr/>
        </p:nvCxnSpPr>
        <p:spPr bwMode="auto">
          <a:xfrm flipV="1">
            <a:off x="8479195" y="2498875"/>
            <a:ext cx="31485" cy="41649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428C8FB-E109-08E7-14DB-C4F593CC4E89}"/>
              </a:ext>
            </a:extLst>
          </p:cNvPr>
          <p:cNvCxnSpPr/>
          <p:nvPr/>
        </p:nvCxnSpPr>
        <p:spPr bwMode="auto">
          <a:xfrm>
            <a:off x="7130310" y="1573661"/>
            <a:ext cx="936104" cy="404108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5" name="Rectangle: Rounded Corners 24">
            <a:extLst>
              <a:ext uri="{FF2B5EF4-FFF2-40B4-BE49-F238E27FC236}">
                <a16:creationId xmlns:a16="http://schemas.microsoft.com/office/drawing/2014/main" id="{B2106255-8904-24E6-598E-8D788F97D186}"/>
              </a:ext>
            </a:extLst>
          </p:cNvPr>
          <p:cNvSpPr/>
          <p:nvPr/>
        </p:nvSpPr>
        <p:spPr bwMode="auto">
          <a:xfrm>
            <a:off x="6491020" y="1985915"/>
            <a:ext cx="2636704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Reformed Churches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590B9CFE-89D1-7D49-15F7-9BBDC2514B66}"/>
              </a:ext>
            </a:extLst>
          </p:cNvPr>
          <p:cNvCxnSpPr/>
          <p:nvPr/>
        </p:nvCxnSpPr>
        <p:spPr bwMode="auto">
          <a:xfrm>
            <a:off x="8179253" y="4271716"/>
            <a:ext cx="537214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481E598D-F884-0D96-70A5-464E2A4E5F4C}"/>
              </a:ext>
            </a:extLst>
          </p:cNvPr>
          <p:cNvCxnSpPr>
            <a:endCxn id="42" idx="1"/>
          </p:cNvCxnSpPr>
          <p:nvPr/>
        </p:nvCxnSpPr>
        <p:spPr bwMode="auto">
          <a:xfrm>
            <a:off x="7925685" y="4540371"/>
            <a:ext cx="299361" cy="202051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1100F91C-E013-401E-453F-1AAE72F740A2}"/>
              </a:ext>
            </a:extLst>
          </p:cNvPr>
          <p:cNvCxnSpPr>
            <a:stCxn id="8" idx="3"/>
          </p:cNvCxnSpPr>
          <p:nvPr/>
        </p:nvCxnSpPr>
        <p:spPr bwMode="auto">
          <a:xfrm flipV="1">
            <a:off x="8150696" y="4896381"/>
            <a:ext cx="115036" cy="118706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954DFA23-3F0F-AF1A-4E0B-2CD38721CD93}"/>
              </a:ext>
            </a:extLst>
          </p:cNvPr>
          <p:cNvSpPr/>
          <p:nvPr/>
        </p:nvSpPr>
        <p:spPr bwMode="auto">
          <a:xfrm>
            <a:off x="8225046" y="4501246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NGK</a:t>
            </a:r>
          </a:p>
        </p:txBody>
      </p:sp>
    </p:spTree>
    <p:extLst>
      <p:ext uri="{BB962C8B-B14F-4D97-AF65-F5344CB8AC3E}">
        <p14:creationId xmlns:p14="http://schemas.microsoft.com/office/powerpoint/2010/main" val="2436152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500"/>
                            </p:stCondLst>
                            <p:childTnLst>
                              <p:par>
                                <p:cTn id="3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75" grpId="0" animBg="1"/>
      <p:bldP spid="76" grpId="0" animBg="1"/>
      <p:bldP spid="10" grpId="0" animBg="1"/>
      <p:bldP spid="25" grpId="0" animBg="1"/>
      <p:bldP spid="4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6AD11-DA79-46EA-A865-B5768E0E813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9933"/>
          </a:solidFill>
        </p:spPr>
        <p:txBody>
          <a:bodyPr/>
          <a:lstStyle/>
          <a:p>
            <a:r>
              <a:rPr lang="en-CA" dirty="0"/>
              <a:t>The Netherlands – GG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6E29D-08C4-40F1-A6C3-61318C28B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>
                <a:solidFill>
                  <a:srgbClr val="00CCFF"/>
                </a:solidFill>
              </a:rPr>
              <a:t>1952</a:t>
            </a:r>
            <a:r>
              <a:rPr lang="en-CA" dirty="0"/>
              <a:t>: Visser (1947) and Van </a:t>
            </a:r>
            <a:r>
              <a:rPr lang="en-CA" dirty="0" err="1"/>
              <a:t>Minnen</a:t>
            </a:r>
            <a:r>
              <a:rPr lang="en-CA" dirty="0"/>
              <a:t> (1952) cases</a:t>
            </a:r>
          </a:p>
          <a:p>
            <a:pPr lvl="1"/>
            <a:r>
              <a:rPr lang="en-CA" dirty="0"/>
              <a:t>Doctrinal issue within CGK: law and gospel</a:t>
            </a:r>
          </a:p>
          <a:p>
            <a:pPr lvl="1"/>
            <a:r>
              <a:rPr lang="en-CA" dirty="0"/>
              <a:t>Ecclesiological issue within CGK: modality church</a:t>
            </a:r>
          </a:p>
          <a:p>
            <a:pPr lvl="1"/>
            <a:r>
              <a:rPr lang="en-CA" dirty="0"/>
              <a:t>(Very complicated story as to who went where)</a:t>
            </a:r>
          </a:p>
          <a:p>
            <a:r>
              <a:rPr lang="en-CA" dirty="0">
                <a:solidFill>
                  <a:srgbClr val="00CCFF"/>
                </a:solidFill>
              </a:rPr>
              <a:t>1953</a:t>
            </a:r>
            <a:r>
              <a:rPr lang="en-CA" dirty="0"/>
              <a:t>: “</a:t>
            </a:r>
            <a:r>
              <a:rPr lang="en-CA" dirty="0" err="1"/>
              <a:t>Steenblok</a:t>
            </a:r>
            <a:r>
              <a:rPr lang="en-CA" dirty="0"/>
              <a:t>” case</a:t>
            </a:r>
          </a:p>
          <a:p>
            <a:pPr lvl="1"/>
            <a:r>
              <a:rPr lang="en-CA" dirty="0" err="1"/>
              <a:t>Steenblok</a:t>
            </a:r>
            <a:r>
              <a:rPr lang="en-CA" dirty="0"/>
              <a:t>: Not “offer” of the Gospel but “presentation” of the Gospel</a:t>
            </a:r>
          </a:p>
          <a:p>
            <a:r>
              <a:rPr lang="en-CA" dirty="0">
                <a:solidFill>
                  <a:srgbClr val="00CCFF"/>
                </a:solidFill>
              </a:rPr>
              <a:t>1980</a:t>
            </a:r>
            <a:r>
              <a:rPr lang="en-CA" dirty="0"/>
              <a:t>: “Van den Berg” case</a:t>
            </a:r>
          </a:p>
          <a:p>
            <a:pPr lvl="1"/>
            <a:r>
              <a:rPr lang="en-CA" dirty="0"/>
              <a:t>Van den Berg: distinguished between “coming to life” and “being born again” arguing that only after “rebirth” does “faith knowledge” exist.</a:t>
            </a:r>
          </a:p>
          <a:p>
            <a:r>
              <a:rPr lang="en-CA" dirty="0">
                <a:solidFill>
                  <a:srgbClr val="00CCFF"/>
                </a:solidFill>
              </a:rPr>
              <a:t>2008-2009</a:t>
            </a:r>
            <a:r>
              <a:rPr lang="en-CA" dirty="0"/>
              <a:t>: reunification of GGN (for the most part)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2158743-2514-4020-83D6-869464D0352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42550"/>
            <a:ext cx="1008112" cy="8579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E0D877E-EA8D-4F54-B27B-4C6EEC1F330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22" y="129057"/>
            <a:ext cx="1008112" cy="857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6948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Oval 68">
            <a:extLst>
              <a:ext uri="{FF2B5EF4-FFF2-40B4-BE49-F238E27FC236}">
                <a16:creationId xmlns:a16="http://schemas.microsoft.com/office/drawing/2014/main" id="{A008AF9C-A21F-4189-8005-B0F3D250ADCB}"/>
              </a:ext>
            </a:extLst>
          </p:cNvPr>
          <p:cNvSpPr/>
          <p:nvPr/>
        </p:nvSpPr>
        <p:spPr bwMode="auto">
          <a:xfrm>
            <a:off x="712728" y="5710783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1836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D8DD9E-600B-4AFE-BF4D-D8F9B8C2B6C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9933"/>
          </a:solidFill>
        </p:spPr>
        <p:txBody>
          <a:bodyPr/>
          <a:lstStyle/>
          <a:p>
            <a:r>
              <a:rPr lang="en-CA" dirty="0"/>
              <a:t>Splits &amp; Mergers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2DC636A-6877-48C4-8124-AC65C1D6874C}"/>
              </a:ext>
            </a:extLst>
          </p:cNvPr>
          <p:cNvSpPr/>
          <p:nvPr/>
        </p:nvSpPr>
        <p:spPr bwMode="auto">
          <a:xfrm>
            <a:off x="0" y="6165304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NHK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8BBDBE1-C64A-4ECE-A151-46599E8CC7F2}"/>
              </a:ext>
            </a:extLst>
          </p:cNvPr>
          <p:cNvSpPr/>
          <p:nvPr/>
        </p:nvSpPr>
        <p:spPr bwMode="auto">
          <a:xfrm>
            <a:off x="1694576" y="5548316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D0B0D4B-B51D-48B9-8F70-EAD66177DA82}"/>
              </a:ext>
            </a:extLst>
          </p:cNvPr>
          <p:cNvSpPr/>
          <p:nvPr/>
        </p:nvSpPr>
        <p:spPr bwMode="auto">
          <a:xfrm>
            <a:off x="7253994" y="4078215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GKv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315C000-6AC1-4506-B189-F9F1B99B2D58}"/>
              </a:ext>
            </a:extLst>
          </p:cNvPr>
          <p:cNvSpPr/>
          <p:nvPr/>
        </p:nvSpPr>
        <p:spPr bwMode="auto">
          <a:xfrm>
            <a:off x="7236296" y="6165304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PKN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3A14A00-26B3-4E91-9C56-3DA59D99A41B}"/>
              </a:ext>
            </a:extLst>
          </p:cNvPr>
          <p:cNvSpPr/>
          <p:nvPr/>
        </p:nvSpPr>
        <p:spPr bwMode="auto">
          <a:xfrm>
            <a:off x="7236296" y="4773911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NGK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CD98098-28DF-4836-80FD-45D2F9528D36}"/>
              </a:ext>
            </a:extLst>
          </p:cNvPr>
          <p:cNvSpPr/>
          <p:nvPr/>
        </p:nvSpPr>
        <p:spPr bwMode="auto">
          <a:xfrm>
            <a:off x="7253487" y="2686823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DGK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828ADE4-9F3D-4815-8695-B92932A78CD5}"/>
              </a:ext>
            </a:extLst>
          </p:cNvPr>
          <p:cNvSpPr/>
          <p:nvPr/>
        </p:nvSpPr>
        <p:spPr bwMode="auto">
          <a:xfrm>
            <a:off x="7249989" y="3382519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2D4D173-6646-4C47-8C19-BB7C23261C90}"/>
              </a:ext>
            </a:extLst>
          </p:cNvPr>
          <p:cNvCxnSpPr/>
          <p:nvPr/>
        </p:nvCxnSpPr>
        <p:spPr bwMode="auto">
          <a:xfrm>
            <a:off x="928093" y="6406479"/>
            <a:ext cx="6321896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5568DE7-33AC-4480-AB77-74BE3E19D2CD}"/>
              </a:ext>
            </a:extLst>
          </p:cNvPr>
          <p:cNvCxnSpPr/>
          <p:nvPr/>
        </p:nvCxnSpPr>
        <p:spPr bwMode="auto">
          <a:xfrm>
            <a:off x="4881357" y="5015087"/>
            <a:ext cx="2354939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3F72F67-B2FE-4ACF-BDFB-8D5628C6719A}"/>
              </a:ext>
            </a:extLst>
          </p:cNvPr>
          <p:cNvCxnSpPr/>
          <p:nvPr/>
        </p:nvCxnSpPr>
        <p:spPr bwMode="auto">
          <a:xfrm>
            <a:off x="3835493" y="4319391"/>
            <a:ext cx="3414498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BBE3649-E969-4580-AF07-CFA3B33E7E8B}"/>
              </a:ext>
            </a:extLst>
          </p:cNvPr>
          <p:cNvCxnSpPr/>
          <p:nvPr/>
        </p:nvCxnSpPr>
        <p:spPr bwMode="auto">
          <a:xfrm flipV="1">
            <a:off x="6722747" y="3111338"/>
            <a:ext cx="526713" cy="1197838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912B5A7-7253-46EF-A4E9-BA4B58C0C014}"/>
              </a:ext>
            </a:extLst>
          </p:cNvPr>
          <p:cNvCxnSpPr/>
          <p:nvPr/>
        </p:nvCxnSpPr>
        <p:spPr bwMode="auto">
          <a:xfrm flipV="1">
            <a:off x="6985170" y="3814422"/>
            <a:ext cx="264290" cy="49958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1F2BA1B-2984-459E-A11C-6F792F3B8A50}"/>
              </a:ext>
            </a:extLst>
          </p:cNvPr>
          <p:cNvCxnSpPr/>
          <p:nvPr/>
        </p:nvCxnSpPr>
        <p:spPr bwMode="auto">
          <a:xfrm>
            <a:off x="1159257" y="1981852"/>
            <a:ext cx="2929784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38427D1-63D7-494F-87D7-6C986F38C08A}"/>
              </a:ext>
            </a:extLst>
          </p:cNvPr>
          <p:cNvCxnSpPr/>
          <p:nvPr/>
        </p:nvCxnSpPr>
        <p:spPr bwMode="auto">
          <a:xfrm>
            <a:off x="1180753" y="1218071"/>
            <a:ext cx="6871" cy="518841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278E378-3457-437F-9B03-0FEDE1C73024}"/>
              </a:ext>
            </a:extLst>
          </p:cNvPr>
          <p:cNvCxnSpPr/>
          <p:nvPr/>
        </p:nvCxnSpPr>
        <p:spPr bwMode="auto">
          <a:xfrm>
            <a:off x="1475656" y="5999586"/>
            <a:ext cx="0" cy="41228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43B25A1-3EC2-4B02-8C16-552D98816658}"/>
              </a:ext>
            </a:extLst>
          </p:cNvPr>
          <p:cNvCxnSpPr/>
          <p:nvPr/>
        </p:nvCxnSpPr>
        <p:spPr bwMode="auto">
          <a:xfrm flipV="1">
            <a:off x="1460851" y="5888487"/>
            <a:ext cx="233727" cy="11109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984E4BF-C575-4016-B067-FEDA2FCAA60B}"/>
              </a:ext>
            </a:extLst>
          </p:cNvPr>
          <p:cNvCxnSpPr/>
          <p:nvPr/>
        </p:nvCxnSpPr>
        <p:spPr bwMode="auto">
          <a:xfrm>
            <a:off x="1556667" y="2255518"/>
            <a:ext cx="231400" cy="333316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680B376-1F70-4A75-BA5A-C110298E5E70}"/>
              </a:ext>
            </a:extLst>
          </p:cNvPr>
          <p:cNvCxnSpPr>
            <a:endCxn id="4" idx="3"/>
          </p:cNvCxnSpPr>
          <p:nvPr/>
        </p:nvCxnSpPr>
        <p:spPr bwMode="auto">
          <a:xfrm flipH="1">
            <a:off x="2608976" y="5779278"/>
            <a:ext cx="4583814" cy="1021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0EF464D-B0C4-492A-AEE1-67E335536FB3}"/>
              </a:ext>
            </a:extLst>
          </p:cNvPr>
          <p:cNvCxnSpPr/>
          <p:nvPr/>
        </p:nvCxnSpPr>
        <p:spPr bwMode="auto">
          <a:xfrm>
            <a:off x="3851920" y="4289482"/>
            <a:ext cx="0" cy="1512297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AF0C026-BE68-4842-8457-981EE5787E8A}"/>
              </a:ext>
            </a:extLst>
          </p:cNvPr>
          <p:cNvCxnSpPr/>
          <p:nvPr/>
        </p:nvCxnSpPr>
        <p:spPr bwMode="auto">
          <a:xfrm flipH="1">
            <a:off x="4881357" y="4352547"/>
            <a:ext cx="2527" cy="66254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B88C7BE-F559-48BB-BF7A-C077090D6886}"/>
              </a:ext>
            </a:extLst>
          </p:cNvPr>
          <p:cNvCxnSpPr/>
          <p:nvPr/>
        </p:nvCxnSpPr>
        <p:spPr bwMode="auto">
          <a:xfrm flipV="1">
            <a:off x="2695513" y="2255518"/>
            <a:ext cx="520963" cy="350289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6A6B6F75-72F8-48A8-8AC9-5F288E1B70ED}"/>
              </a:ext>
            </a:extLst>
          </p:cNvPr>
          <p:cNvSpPr/>
          <p:nvPr/>
        </p:nvSpPr>
        <p:spPr bwMode="auto">
          <a:xfrm>
            <a:off x="8150696" y="1590098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HHK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2B59A761-2DC4-4AD9-AACE-3E33E6111889}"/>
              </a:ext>
            </a:extLst>
          </p:cNvPr>
          <p:cNvCxnSpPr/>
          <p:nvPr/>
        </p:nvCxnSpPr>
        <p:spPr bwMode="auto">
          <a:xfrm flipV="1">
            <a:off x="8363386" y="2072450"/>
            <a:ext cx="248516" cy="386929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0" name="Oval 69">
            <a:extLst>
              <a:ext uri="{FF2B5EF4-FFF2-40B4-BE49-F238E27FC236}">
                <a16:creationId xmlns:a16="http://schemas.microsoft.com/office/drawing/2014/main" id="{11B0CDED-D06C-471E-9DEE-BBCBAC0198E2}"/>
              </a:ext>
            </a:extLst>
          </p:cNvPr>
          <p:cNvSpPr/>
          <p:nvPr/>
        </p:nvSpPr>
        <p:spPr bwMode="auto">
          <a:xfrm>
            <a:off x="1351466" y="6283337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1886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D038C7C-C7D9-4904-B56D-0C3BD271D145}"/>
              </a:ext>
            </a:extLst>
          </p:cNvPr>
          <p:cNvSpPr/>
          <p:nvPr/>
        </p:nvSpPr>
        <p:spPr bwMode="auto">
          <a:xfrm>
            <a:off x="3564220" y="5598320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1944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4936315C-F9C5-40BB-A5DD-CF472686ADE2}"/>
              </a:ext>
            </a:extLst>
          </p:cNvPr>
          <p:cNvSpPr/>
          <p:nvPr/>
        </p:nvSpPr>
        <p:spPr bwMode="auto">
          <a:xfrm>
            <a:off x="4610084" y="4134061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1967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8D139E23-0B12-4B8B-8D3B-46FC55D60F0F}"/>
              </a:ext>
            </a:extLst>
          </p:cNvPr>
          <p:cNvSpPr/>
          <p:nvPr/>
        </p:nvSpPr>
        <p:spPr bwMode="auto">
          <a:xfrm>
            <a:off x="6451474" y="6463278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2004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D7CE6784-6027-4EB5-A5DB-18BB11DBF77F}"/>
              </a:ext>
            </a:extLst>
          </p:cNvPr>
          <p:cNvSpPr/>
          <p:nvPr/>
        </p:nvSpPr>
        <p:spPr bwMode="auto">
          <a:xfrm>
            <a:off x="6333711" y="4384029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2001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0B24195E-EB9B-41D3-B35A-782386EF5592}"/>
              </a:ext>
            </a:extLst>
          </p:cNvPr>
          <p:cNvSpPr/>
          <p:nvPr/>
        </p:nvSpPr>
        <p:spPr bwMode="auto">
          <a:xfrm>
            <a:off x="6835499" y="4523254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2009</a:t>
            </a: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C9194D43-502D-4299-A02F-BB718B189AE1}"/>
              </a:ext>
            </a:extLst>
          </p:cNvPr>
          <p:cNvSpPr/>
          <p:nvPr/>
        </p:nvSpPr>
        <p:spPr bwMode="auto">
          <a:xfrm>
            <a:off x="2760466" y="5408741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1920s</a:t>
            </a: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6124CBB6-A4DA-49C0-A8F5-64EAC2800B0D}"/>
              </a:ext>
            </a:extLst>
          </p:cNvPr>
          <p:cNvSpPr/>
          <p:nvPr/>
        </p:nvSpPr>
        <p:spPr bwMode="auto">
          <a:xfrm>
            <a:off x="1772168" y="4896381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1892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EDCB429-FBF1-4512-B400-AE564EFBB276}"/>
              </a:ext>
            </a:extLst>
          </p:cNvPr>
          <p:cNvCxnSpPr/>
          <p:nvPr/>
        </p:nvCxnSpPr>
        <p:spPr bwMode="auto">
          <a:xfrm flipH="1">
            <a:off x="6761401" y="5941744"/>
            <a:ext cx="1620156" cy="429702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5" name="Picture 54">
            <a:extLst>
              <a:ext uri="{FF2B5EF4-FFF2-40B4-BE49-F238E27FC236}">
                <a16:creationId xmlns:a16="http://schemas.microsoft.com/office/drawing/2014/main" id="{B2EA7AA4-5AE0-4CFB-BE16-32E4860413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22" y="129057"/>
            <a:ext cx="1008112" cy="857903"/>
          </a:xfrm>
          <a:prstGeom prst="rect">
            <a:avLst/>
          </a:prstGeom>
        </p:spPr>
      </p:pic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85EE2F1-DA42-4917-8691-170E6CC68C2F}"/>
              </a:ext>
            </a:extLst>
          </p:cNvPr>
          <p:cNvCxnSpPr/>
          <p:nvPr/>
        </p:nvCxnSpPr>
        <p:spPr bwMode="auto">
          <a:xfrm flipV="1">
            <a:off x="2331483" y="1988841"/>
            <a:ext cx="0" cy="2604086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426995CC-91AD-4518-B7B8-B27D52B2B965}"/>
              </a:ext>
            </a:extLst>
          </p:cNvPr>
          <p:cNvSpPr/>
          <p:nvPr/>
        </p:nvSpPr>
        <p:spPr bwMode="auto">
          <a:xfrm>
            <a:off x="2030276" y="4643712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1952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81731EB1-8CA1-4B5C-B96A-B07834C1C623}"/>
              </a:ext>
            </a:extLst>
          </p:cNvPr>
          <p:cNvCxnSpPr/>
          <p:nvPr/>
        </p:nvCxnSpPr>
        <p:spPr bwMode="auto">
          <a:xfrm>
            <a:off x="2842701" y="5818495"/>
            <a:ext cx="393088" cy="56711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Oval 48">
            <a:extLst>
              <a:ext uri="{FF2B5EF4-FFF2-40B4-BE49-F238E27FC236}">
                <a16:creationId xmlns:a16="http://schemas.microsoft.com/office/drawing/2014/main" id="{DB5E0579-7F9A-49E8-A2CC-370559703D1D}"/>
              </a:ext>
            </a:extLst>
          </p:cNvPr>
          <p:cNvSpPr/>
          <p:nvPr/>
        </p:nvSpPr>
        <p:spPr bwMode="auto">
          <a:xfrm>
            <a:off x="3105153" y="6441513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1946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9D7B17B7-7738-4407-9776-4CA639B02287}"/>
              </a:ext>
            </a:extLst>
          </p:cNvPr>
          <p:cNvCxnSpPr/>
          <p:nvPr/>
        </p:nvCxnSpPr>
        <p:spPr bwMode="auto">
          <a:xfrm>
            <a:off x="6761400" y="5801779"/>
            <a:ext cx="0" cy="614916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C9EE698C-6574-47A7-A500-DA584804766C}"/>
              </a:ext>
            </a:extLst>
          </p:cNvPr>
          <p:cNvSpPr/>
          <p:nvPr/>
        </p:nvSpPr>
        <p:spPr bwMode="auto">
          <a:xfrm>
            <a:off x="7192790" y="5459392"/>
            <a:ext cx="948688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 err="1"/>
              <a:t>vGKN</a:t>
            </a:r>
            <a:endParaRPr lang="en-CA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8609361-577C-463E-B857-4EEEE8D7FF12}"/>
              </a:ext>
            </a:extLst>
          </p:cNvPr>
          <p:cNvSpPr/>
          <p:nvPr/>
        </p:nvSpPr>
        <p:spPr bwMode="auto">
          <a:xfrm>
            <a:off x="4117408" y="4229374"/>
            <a:ext cx="4464645" cy="73982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Christian Reformed Churches </a:t>
            </a:r>
          </a:p>
          <a:p>
            <a:pPr algn="ctr"/>
            <a:r>
              <a:rPr lang="en-CA" dirty="0"/>
              <a:t>in The Netherlands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E6B9919-E47E-4366-B1F2-BFB61639D974}"/>
              </a:ext>
            </a:extLst>
          </p:cNvPr>
          <p:cNvCxnSpPr>
            <a:endCxn id="6" idx="1"/>
          </p:cNvCxnSpPr>
          <p:nvPr/>
        </p:nvCxnSpPr>
        <p:spPr bwMode="auto">
          <a:xfrm flipV="1">
            <a:off x="1187624" y="4599285"/>
            <a:ext cx="2929784" cy="1216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CD2379DC-E113-47C6-98CA-C99668EFE3EF}"/>
              </a:ext>
            </a:extLst>
          </p:cNvPr>
          <p:cNvCxnSpPr/>
          <p:nvPr/>
        </p:nvCxnSpPr>
        <p:spPr bwMode="auto">
          <a:xfrm>
            <a:off x="2459918" y="2003381"/>
            <a:ext cx="0" cy="1434198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2B25E8E-980B-4267-AEDD-A04545917AA1}"/>
              </a:ext>
            </a:extLst>
          </p:cNvPr>
          <p:cNvSpPr/>
          <p:nvPr/>
        </p:nvSpPr>
        <p:spPr bwMode="auto">
          <a:xfrm>
            <a:off x="4164215" y="1571919"/>
            <a:ext cx="4584109" cy="785536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Reformed Congregations in </a:t>
            </a:r>
          </a:p>
          <a:p>
            <a:pPr algn="ctr"/>
            <a:r>
              <a:rPr lang="en-CA" dirty="0"/>
              <a:t>The Netherlands and North America</a:t>
            </a:r>
          </a:p>
        </p:txBody>
      </p: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FB2BF897-5AD6-4E67-BFB9-D2C026A1857C}"/>
              </a:ext>
            </a:extLst>
          </p:cNvPr>
          <p:cNvCxnSpPr/>
          <p:nvPr/>
        </p:nvCxnSpPr>
        <p:spPr bwMode="auto">
          <a:xfrm>
            <a:off x="1187624" y="1218071"/>
            <a:ext cx="2929784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9" name="Rectangle: Rounded Corners 58">
            <a:extLst>
              <a:ext uri="{FF2B5EF4-FFF2-40B4-BE49-F238E27FC236}">
                <a16:creationId xmlns:a16="http://schemas.microsoft.com/office/drawing/2014/main" id="{E9B1FE09-5028-4F55-81A2-F28DD9FEDD60}"/>
              </a:ext>
            </a:extLst>
          </p:cNvPr>
          <p:cNvSpPr/>
          <p:nvPr/>
        </p:nvSpPr>
        <p:spPr bwMode="auto">
          <a:xfrm>
            <a:off x="4164216" y="976895"/>
            <a:ext cx="4563491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Old Reformed Congregations</a:t>
            </a:r>
          </a:p>
        </p:txBody>
      </p: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825AF4B0-AF82-4B1E-9375-CB61F0827C85}"/>
              </a:ext>
            </a:extLst>
          </p:cNvPr>
          <p:cNvCxnSpPr/>
          <p:nvPr/>
        </p:nvCxnSpPr>
        <p:spPr bwMode="auto">
          <a:xfrm flipV="1">
            <a:off x="1460851" y="1238942"/>
            <a:ext cx="338172" cy="719416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4" name="Oval 63">
            <a:extLst>
              <a:ext uri="{FF2B5EF4-FFF2-40B4-BE49-F238E27FC236}">
                <a16:creationId xmlns:a16="http://schemas.microsoft.com/office/drawing/2014/main" id="{C1C9487A-BEF8-4AFC-AD2B-90E36A1AE4ED}"/>
              </a:ext>
            </a:extLst>
          </p:cNvPr>
          <p:cNvSpPr/>
          <p:nvPr/>
        </p:nvSpPr>
        <p:spPr bwMode="auto">
          <a:xfrm>
            <a:off x="1301602" y="2081388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1920s</a:t>
            </a:r>
          </a:p>
        </p:txBody>
      </p:sp>
      <p:sp>
        <p:nvSpPr>
          <p:cNvPr id="65" name="Oval 64">
            <a:extLst>
              <a:ext uri="{FF2B5EF4-FFF2-40B4-BE49-F238E27FC236}">
                <a16:creationId xmlns:a16="http://schemas.microsoft.com/office/drawing/2014/main" id="{BC9EA05B-0F5E-40EE-8F33-89C3C541681F}"/>
              </a:ext>
            </a:extLst>
          </p:cNvPr>
          <p:cNvSpPr/>
          <p:nvPr/>
        </p:nvSpPr>
        <p:spPr bwMode="auto">
          <a:xfrm>
            <a:off x="2222323" y="1557680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1953</a:t>
            </a:r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AB99FCDD-D069-4F32-83D3-DCC48CA7CFC0}"/>
              </a:ext>
            </a:extLst>
          </p:cNvPr>
          <p:cNvCxnSpPr>
            <a:endCxn id="67" idx="1"/>
          </p:cNvCxnSpPr>
          <p:nvPr/>
        </p:nvCxnSpPr>
        <p:spPr bwMode="auto">
          <a:xfrm flipV="1">
            <a:off x="2457316" y="3414085"/>
            <a:ext cx="1706899" cy="1491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7" name="Rectangle: Rounded Corners 66">
            <a:extLst>
              <a:ext uri="{FF2B5EF4-FFF2-40B4-BE49-F238E27FC236}">
                <a16:creationId xmlns:a16="http://schemas.microsoft.com/office/drawing/2014/main" id="{07DB0D0B-DB09-4A68-95C5-4EA99921BEFB}"/>
              </a:ext>
            </a:extLst>
          </p:cNvPr>
          <p:cNvSpPr/>
          <p:nvPr/>
        </p:nvSpPr>
        <p:spPr bwMode="auto">
          <a:xfrm>
            <a:off x="4164215" y="3194260"/>
            <a:ext cx="4506848" cy="439650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Reformed Congregations</a:t>
            </a:r>
          </a:p>
        </p:txBody>
      </p:sp>
      <p:sp>
        <p:nvSpPr>
          <p:cNvPr id="68" name="Rectangle: Rounded Corners 67">
            <a:extLst>
              <a:ext uri="{FF2B5EF4-FFF2-40B4-BE49-F238E27FC236}">
                <a16:creationId xmlns:a16="http://schemas.microsoft.com/office/drawing/2014/main" id="{34FB4667-BE5B-4DE7-82F8-F2A6FE7BA3A6}"/>
              </a:ext>
            </a:extLst>
          </p:cNvPr>
          <p:cNvSpPr/>
          <p:nvPr/>
        </p:nvSpPr>
        <p:spPr bwMode="auto">
          <a:xfrm>
            <a:off x="4164215" y="2406368"/>
            <a:ext cx="4540706" cy="733031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Reformed Congregations </a:t>
            </a:r>
            <a:br>
              <a:rPr lang="en-CA" dirty="0"/>
            </a:br>
            <a:r>
              <a:rPr lang="en-CA" dirty="0"/>
              <a:t>(outside the federation)</a:t>
            </a:r>
          </a:p>
        </p:txBody>
      </p: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69D11DAC-5A62-40FE-9DED-77BB3C547285}"/>
              </a:ext>
            </a:extLst>
          </p:cNvPr>
          <p:cNvCxnSpPr/>
          <p:nvPr/>
        </p:nvCxnSpPr>
        <p:spPr bwMode="auto">
          <a:xfrm>
            <a:off x="3564220" y="2765128"/>
            <a:ext cx="0" cy="672451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A5FFD07A-0E7E-422B-99D8-5C8459AC3172}"/>
              </a:ext>
            </a:extLst>
          </p:cNvPr>
          <p:cNvCxnSpPr>
            <a:cxnSpLocks/>
          </p:cNvCxnSpPr>
          <p:nvPr/>
        </p:nvCxnSpPr>
        <p:spPr bwMode="auto">
          <a:xfrm flipV="1">
            <a:off x="3573845" y="2765128"/>
            <a:ext cx="532922" cy="7756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86" name="Oval 85">
            <a:extLst>
              <a:ext uri="{FF2B5EF4-FFF2-40B4-BE49-F238E27FC236}">
                <a16:creationId xmlns:a16="http://schemas.microsoft.com/office/drawing/2014/main" id="{5212DFC3-3BF0-4169-AB75-4E83C5540875}"/>
              </a:ext>
            </a:extLst>
          </p:cNvPr>
          <p:cNvSpPr/>
          <p:nvPr/>
        </p:nvSpPr>
        <p:spPr bwMode="auto">
          <a:xfrm>
            <a:off x="3300940" y="3471075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1980</a:t>
            </a:r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7EAF9FF7-89F5-4EC5-BC77-32BAE9EC1B8E}"/>
              </a:ext>
            </a:extLst>
          </p:cNvPr>
          <p:cNvCxnSpPr>
            <a:cxnSpLocks/>
          </p:cNvCxnSpPr>
          <p:nvPr/>
        </p:nvCxnSpPr>
        <p:spPr bwMode="auto">
          <a:xfrm>
            <a:off x="8577489" y="2772884"/>
            <a:ext cx="235764" cy="641201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E439B697-72DD-4789-8AC2-D343BF1DF9CE}"/>
              </a:ext>
            </a:extLst>
          </p:cNvPr>
          <p:cNvCxnSpPr>
            <a:cxnSpLocks/>
            <a:stCxn id="67" idx="3"/>
          </p:cNvCxnSpPr>
          <p:nvPr/>
        </p:nvCxnSpPr>
        <p:spPr bwMode="auto">
          <a:xfrm>
            <a:off x="8671063" y="3414085"/>
            <a:ext cx="372501" cy="7457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" name="Oval 91">
            <a:extLst>
              <a:ext uri="{FF2B5EF4-FFF2-40B4-BE49-F238E27FC236}">
                <a16:creationId xmlns:a16="http://schemas.microsoft.com/office/drawing/2014/main" id="{7FA75449-CAA1-4472-89E7-B193CD2E792A}"/>
              </a:ext>
            </a:extLst>
          </p:cNvPr>
          <p:cNvSpPr/>
          <p:nvPr/>
        </p:nvSpPr>
        <p:spPr bwMode="auto">
          <a:xfrm>
            <a:off x="8092112" y="2689832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2008</a:t>
            </a:r>
          </a:p>
        </p:txBody>
      </p:sp>
      <p:cxnSp>
        <p:nvCxnSpPr>
          <p:cNvPr id="93" name="Straight Connector 92">
            <a:extLst>
              <a:ext uri="{FF2B5EF4-FFF2-40B4-BE49-F238E27FC236}">
                <a16:creationId xmlns:a16="http://schemas.microsoft.com/office/drawing/2014/main" id="{2515C57B-2E70-4C9C-A1A9-956298F80930}"/>
              </a:ext>
            </a:extLst>
          </p:cNvPr>
          <p:cNvCxnSpPr>
            <a:cxnSpLocks/>
          </p:cNvCxnSpPr>
          <p:nvPr/>
        </p:nvCxnSpPr>
        <p:spPr bwMode="auto">
          <a:xfrm>
            <a:off x="8645682" y="2640318"/>
            <a:ext cx="335143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92D05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045245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500"/>
                            </p:stCondLst>
                            <p:childTnLst>
                              <p:par>
                                <p:cTn id="4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65" grpId="0" animBg="1"/>
      <p:bldP spid="67" grpId="0" animBg="1"/>
      <p:bldP spid="68" grpId="0" animBg="1"/>
      <p:bldP spid="86" grpId="0" animBg="1"/>
      <p:bldP spid="9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2FD35-CD2D-2947-EE44-78703B934A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Organizational</a:t>
            </a:r>
            <a:endParaRPr lang="en-CA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2A2C13-7615-94F7-F699-E66C186EB8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Power point slide show published on the website</a:t>
            </a:r>
          </a:p>
          <a:p>
            <a:endParaRPr lang="en-US" dirty="0"/>
          </a:p>
          <a:p>
            <a:r>
              <a:rPr lang="en-US" dirty="0"/>
              <a:t>Video will be posted in due time as well</a:t>
            </a:r>
          </a:p>
          <a:p>
            <a:endParaRPr lang="en-US" dirty="0"/>
          </a:p>
          <a:p>
            <a:r>
              <a:rPr lang="en-US" dirty="0"/>
              <a:t>Tonight’s lecture:</a:t>
            </a:r>
          </a:p>
          <a:p>
            <a:pPr lvl="1"/>
            <a:r>
              <a:rPr lang="en-US" dirty="0"/>
              <a:t>Dort Reformed in The Netherlands: </a:t>
            </a:r>
          </a:p>
          <a:p>
            <a:pPr lvl="2"/>
            <a:r>
              <a:rPr lang="en-US" dirty="0"/>
              <a:t>Secession to today</a:t>
            </a:r>
          </a:p>
          <a:p>
            <a:pPr lvl="1"/>
            <a:r>
              <a:rPr lang="en-US" dirty="0"/>
              <a:t>Dort Reformed in North America</a:t>
            </a:r>
          </a:p>
          <a:p>
            <a:pPr lvl="2"/>
            <a:r>
              <a:rPr lang="en-US" dirty="0"/>
              <a:t>We’ll see how far we get </a:t>
            </a:r>
            <a:r>
              <a:rPr lang="en-US" dirty="0">
                <a:sym typeface="Wingdings" panose="05000000000000000000" pitchFamily="2" charset="2"/>
              </a:rPr>
              <a:t></a:t>
            </a:r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0C24112-C13A-849B-5382-62BBA8A9AE4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42550"/>
            <a:ext cx="1008112" cy="8579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F81146CB-F9CB-884A-F6D8-649B49D9137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22" y="129057"/>
            <a:ext cx="1008112" cy="857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628976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8DD9E-600B-4AFE-BF4D-D8F9B8C2B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Simplified </a:t>
            </a:r>
            <a:r>
              <a:rPr lang="en-CA" dirty="0">
                <a:sym typeface="Wingdings" panose="05000000000000000000" pitchFamily="2" charset="2"/>
              </a:rPr>
              <a:t></a:t>
            </a:r>
            <a:r>
              <a:rPr lang="en-CA" dirty="0"/>
              <a:t> flow chart 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2DC636A-6877-48C4-8124-AC65C1D6874C}"/>
              </a:ext>
            </a:extLst>
          </p:cNvPr>
          <p:cNvSpPr/>
          <p:nvPr/>
        </p:nvSpPr>
        <p:spPr bwMode="auto">
          <a:xfrm>
            <a:off x="0" y="6165304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NHK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8BBDBE1-C64A-4ECE-A151-46599E8CC7F2}"/>
              </a:ext>
            </a:extLst>
          </p:cNvPr>
          <p:cNvSpPr/>
          <p:nvPr/>
        </p:nvSpPr>
        <p:spPr bwMode="auto">
          <a:xfrm>
            <a:off x="1694576" y="5548316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accent1">
              <a:lumMod val="60000"/>
              <a:lumOff val="40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GKN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8609361-577C-463E-B857-4EEEE8D7FF12}"/>
              </a:ext>
            </a:extLst>
          </p:cNvPr>
          <p:cNvSpPr/>
          <p:nvPr/>
        </p:nvSpPr>
        <p:spPr bwMode="auto">
          <a:xfrm>
            <a:off x="7236296" y="1991127"/>
            <a:ext cx="914400" cy="482352"/>
          </a:xfrm>
          <a:prstGeom prst="roundRect">
            <a:avLst>
              <a:gd name="adj" fmla="val 50000"/>
            </a:avLst>
          </a:prstGeom>
          <a:gradFill>
            <a:gsLst>
              <a:gs pos="24000">
                <a:srgbClr val="33B87A"/>
              </a:gs>
              <a:gs pos="0">
                <a:srgbClr val="0070C0"/>
              </a:gs>
              <a:gs pos="100000">
                <a:srgbClr val="FF9933"/>
              </a:gs>
              <a:gs pos="81000">
                <a:srgbClr val="66FF33"/>
              </a:gs>
            </a:gsLst>
            <a:lin ang="2700000" scaled="0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CGKN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3A14A00-26B3-4E91-9C56-3DA59D99A41B}"/>
              </a:ext>
            </a:extLst>
          </p:cNvPr>
          <p:cNvSpPr/>
          <p:nvPr/>
        </p:nvSpPr>
        <p:spPr bwMode="auto">
          <a:xfrm>
            <a:off x="7203580" y="4175410"/>
            <a:ext cx="914400" cy="482352"/>
          </a:xfrm>
          <a:prstGeom prst="roundRect">
            <a:avLst>
              <a:gd name="adj" fmla="val 50000"/>
            </a:avLst>
          </a:prstGeom>
          <a:gradFill>
            <a:gsLst>
              <a:gs pos="13000">
                <a:srgbClr val="B3E01A"/>
              </a:gs>
              <a:gs pos="0">
                <a:srgbClr val="66FF33"/>
              </a:gs>
              <a:gs pos="43000">
                <a:srgbClr val="D9BD27"/>
              </a:gs>
              <a:gs pos="100000">
                <a:srgbClr val="FF99CC"/>
              </a:gs>
            </a:gsLst>
            <a:lin ang="2700000" scaled="0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NGK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2B25E8E-980B-4267-AEDD-A04545917AA1}"/>
              </a:ext>
            </a:extLst>
          </p:cNvPr>
          <p:cNvSpPr/>
          <p:nvPr/>
        </p:nvSpPr>
        <p:spPr bwMode="auto">
          <a:xfrm>
            <a:off x="7236296" y="1295431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GG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828ADE4-9F3D-4815-8695-B92932A78CD5}"/>
              </a:ext>
            </a:extLst>
          </p:cNvPr>
          <p:cNvSpPr/>
          <p:nvPr/>
        </p:nvSpPr>
        <p:spPr bwMode="auto">
          <a:xfrm>
            <a:off x="7249989" y="3382519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GK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2D4D173-6646-4C47-8C19-BB7C23261C90}"/>
              </a:ext>
            </a:extLst>
          </p:cNvPr>
          <p:cNvCxnSpPr/>
          <p:nvPr/>
        </p:nvCxnSpPr>
        <p:spPr bwMode="auto">
          <a:xfrm>
            <a:off x="928093" y="6406479"/>
            <a:ext cx="6321896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5568DE7-33AC-4480-AB77-74BE3E19D2CD}"/>
              </a:ext>
            </a:extLst>
          </p:cNvPr>
          <p:cNvCxnSpPr/>
          <p:nvPr/>
        </p:nvCxnSpPr>
        <p:spPr bwMode="auto">
          <a:xfrm flipV="1">
            <a:off x="6451472" y="4483790"/>
            <a:ext cx="797988" cy="45452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3F72F67-B2FE-4ACF-BDFB-8D5628C6719A}"/>
              </a:ext>
            </a:extLst>
          </p:cNvPr>
          <p:cNvCxnSpPr/>
          <p:nvPr/>
        </p:nvCxnSpPr>
        <p:spPr bwMode="auto">
          <a:xfrm>
            <a:off x="4716016" y="4319391"/>
            <a:ext cx="2533973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E6B9919-E47E-4366-B1F2-BFB61639D974}"/>
              </a:ext>
            </a:extLst>
          </p:cNvPr>
          <p:cNvCxnSpPr/>
          <p:nvPr/>
        </p:nvCxnSpPr>
        <p:spPr bwMode="auto">
          <a:xfrm>
            <a:off x="1187624" y="2228839"/>
            <a:ext cx="6048672" cy="10133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912B5A7-7253-46EF-A4E9-BA4B58C0C014}"/>
              </a:ext>
            </a:extLst>
          </p:cNvPr>
          <p:cNvCxnSpPr/>
          <p:nvPr/>
        </p:nvCxnSpPr>
        <p:spPr bwMode="auto">
          <a:xfrm flipV="1">
            <a:off x="6985170" y="3814422"/>
            <a:ext cx="264290" cy="49958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1F2BA1B-2984-459E-A11C-6F792F3B8A50}"/>
              </a:ext>
            </a:extLst>
          </p:cNvPr>
          <p:cNvCxnSpPr/>
          <p:nvPr/>
        </p:nvCxnSpPr>
        <p:spPr bwMode="auto">
          <a:xfrm>
            <a:off x="1187624" y="1552914"/>
            <a:ext cx="6062365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38427D1-63D7-494F-87D7-6C986F38C08A}"/>
              </a:ext>
            </a:extLst>
          </p:cNvPr>
          <p:cNvCxnSpPr/>
          <p:nvPr/>
        </p:nvCxnSpPr>
        <p:spPr bwMode="auto">
          <a:xfrm>
            <a:off x="1187624" y="1552914"/>
            <a:ext cx="0" cy="485356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278E378-3457-437F-9B03-0FEDE1C73024}"/>
              </a:ext>
            </a:extLst>
          </p:cNvPr>
          <p:cNvCxnSpPr/>
          <p:nvPr/>
        </p:nvCxnSpPr>
        <p:spPr bwMode="auto">
          <a:xfrm>
            <a:off x="1475656" y="5999584"/>
            <a:ext cx="0" cy="41228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43B25A1-3EC2-4B02-8C16-552D98816658}"/>
              </a:ext>
            </a:extLst>
          </p:cNvPr>
          <p:cNvCxnSpPr/>
          <p:nvPr/>
        </p:nvCxnSpPr>
        <p:spPr bwMode="auto">
          <a:xfrm flipV="1">
            <a:off x="1460849" y="5888485"/>
            <a:ext cx="233727" cy="11109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984E4BF-C575-4016-B067-FEDA2FCAA60B}"/>
              </a:ext>
            </a:extLst>
          </p:cNvPr>
          <p:cNvCxnSpPr>
            <a:endCxn id="4" idx="1"/>
          </p:cNvCxnSpPr>
          <p:nvPr/>
        </p:nvCxnSpPr>
        <p:spPr bwMode="auto">
          <a:xfrm>
            <a:off x="1187624" y="5373216"/>
            <a:ext cx="506952" cy="416276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680B376-1F70-4A75-BA5A-C110298E5E70}"/>
              </a:ext>
            </a:extLst>
          </p:cNvPr>
          <p:cNvCxnSpPr>
            <a:endCxn id="4" idx="3"/>
          </p:cNvCxnSpPr>
          <p:nvPr/>
        </p:nvCxnSpPr>
        <p:spPr bwMode="auto">
          <a:xfrm flipH="1">
            <a:off x="2608976" y="5789492"/>
            <a:ext cx="3619208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23D983B-09F5-406E-A83B-FFD5777AFD7A}"/>
              </a:ext>
            </a:extLst>
          </p:cNvPr>
          <p:cNvCxnSpPr/>
          <p:nvPr/>
        </p:nvCxnSpPr>
        <p:spPr bwMode="auto">
          <a:xfrm>
            <a:off x="6215795" y="5768623"/>
            <a:ext cx="545603" cy="648072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0EF464D-B0C4-492A-AEE1-67E335536FB3}"/>
              </a:ext>
            </a:extLst>
          </p:cNvPr>
          <p:cNvCxnSpPr/>
          <p:nvPr/>
        </p:nvCxnSpPr>
        <p:spPr bwMode="auto">
          <a:xfrm>
            <a:off x="4724867" y="4319391"/>
            <a:ext cx="0" cy="1449232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AF0C026-BE68-4842-8457-981EE5787E8A}"/>
              </a:ext>
            </a:extLst>
          </p:cNvPr>
          <p:cNvCxnSpPr/>
          <p:nvPr/>
        </p:nvCxnSpPr>
        <p:spPr bwMode="auto">
          <a:xfrm>
            <a:off x="5730974" y="4319391"/>
            <a:ext cx="720498" cy="61891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B88C7BE-F559-48BB-BF7A-C077090D6886}"/>
              </a:ext>
            </a:extLst>
          </p:cNvPr>
          <p:cNvCxnSpPr/>
          <p:nvPr/>
        </p:nvCxnSpPr>
        <p:spPr bwMode="auto">
          <a:xfrm flipV="1">
            <a:off x="2695511" y="2255518"/>
            <a:ext cx="520963" cy="350289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6A6B6F75-72F8-48A8-8AC9-5F288E1B70ED}"/>
              </a:ext>
            </a:extLst>
          </p:cNvPr>
          <p:cNvSpPr/>
          <p:nvPr/>
        </p:nvSpPr>
        <p:spPr bwMode="auto">
          <a:xfrm>
            <a:off x="7216405" y="5469607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CA" dirty="0"/>
              <a:t>HH</a:t>
            </a: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K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2B59A761-2DC4-4AD9-AACE-3E33E6111889}"/>
              </a:ext>
            </a:extLst>
          </p:cNvPr>
          <p:cNvCxnSpPr>
            <a:endCxn id="62" idx="1"/>
          </p:cNvCxnSpPr>
          <p:nvPr/>
        </p:nvCxnSpPr>
        <p:spPr bwMode="auto">
          <a:xfrm flipV="1">
            <a:off x="6722746" y="5710783"/>
            <a:ext cx="493659" cy="67592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" name="Oval 68">
            <a:extLst>
              <a:ext uri="{FF2B5EF4-FFF2-40B4-BE49-F238E27FC236}">
                <a16:creationId xmlns:a16="http://schemas.microsoft.com/office/drawing/2014/main" id="{A008AF9C-A21F-4189-8005-B0F3D250ADCB}"/>
              </a:ext>
            </a:extLst>
          </p:cNvPr>
          <p:cNvSpPr/>
          <p:nvPr/>
        </p:nvSpPr>
        <p:spPr bwMode="auto">
          <a:xfrm>
            <a:off x="712726" y="5710783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1836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11B0CDED-D06C-471E-9DEE-BBCBAC0198E2}"/>
              </a:ext>
            </a:extLst>
          </p:cNvPr>
          <p:cNvSpPr/>
          <p:nvPr/>
        </p:nvSpPr>
        <p:spPr bwMode="auto">
          <a:xfrm>
            <a:off x="1351464" y="6283337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1886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D038C7C-C7D9-4904-B56D-0C3BD271D145}"/>
              </a:ext>
            </a:extLst>
          </p:cNvPr>
          <p:cNvSpPr/>
          <p:nvPr/>
        </p:nvSpPr>
        <p:spPr bwMode="auto">
          <a:xfrm>
            <a:off x="4436127" y="5608454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1944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4936315C-F9C5-40BB-A5DD-CF472686ADE2}"/>
              </a:ext>
            </a:extLst>
          </p:cNvPr>
          <p:cNvSpPr/>
          <p:nvPr/>
        </p:nvSpPr>
        <p:spPr bwMode="auto">
          <a:xfrm>
            <a:off x="5468957" y="4123908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1967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8D139E23-0B12-4B8B-8D3B-46FC55D60F0F}"/>
              </a:ext>
            </a:extLst>
          </p:cNvPr>
          <p:cNvSpPr/>
          <p:nvPr/>
        </p:nvSpPr>
        <p:spPr bwMode="auto">
          <a:xfrm>
            <a:off x="6451472" y="6463278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CA" sz="1800" dirty="0">
                <a:latin typeface="Arial Narrow" panose="020B0606020202030204" pitchFamily="34" charset="0"/>
              </a:rPr>
              <a:t>2004</a:t>
            </a:r>
            <a:endParaRPr kumimoji="0" lang="en-CA" sz="18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Arial Narrow" panose="020B0606020202030204" pitchFamily="34" charset="0"/>
            </a:endParaRP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C9194D43-502D-4299-A02F-BB718B189AE1}"/>
              </a:ext>
            </a:extLst>
          </p:cNvPr>
          <p:cNvSpPr/>
          <p:nvPr/>
        </p:nvSpPr>
        <p:spPr bwMode="auto">
          <a:xfrm>
            <a:off x="2630157" y="5610942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1920s</a:t>
            </a:r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FF779D96-A11D-4A38-A703-B0E2F549DCFC}"/>
              </a:ext>
            </a:extLst>
          </p:cNvPr>
          <p:cNvSpPr/>
          <p:nvPr/>
        </p:nvSpPr>
        <p:spPr bwMode="auto">
          <a:xfrm>
            <a:off x="1556665" y="5129591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18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Arial Narrow" panose="020B0606020202030204" pitchFamily="34" charset="0"/>
              </a:rPr>
              <a:t>1892</a:t>
            </a:r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5FE9F5F2-94E2-4085-928A-9B0B187C22F8}"/>
              </a:ext>
            </a:extLst>
          </p:cNvPr>
          <p:cNvSpPr/>
          <p:nvPr/>
        </p:nvSpPr>
        <p:spPr bwMode="auto">
          <a:xfrm>
            <a:off x="7255960" y="6165304"/>
            <a:ext cx="874845" cy="482352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0070C0"/>
              </a:gs>
              <a:gs pos="51000">
                <a:srgbClr val="FF9933"/>
              </a:gs>
              <a:gs pos="82000">
                <a:srgbClr val="FF99CC"/>
              </a:gs>
              <a:gs pos="15000">
                <a:srgbClr val="66FF33"/>
              </a:gs>
              <a:gs pos="100000">
                <a:srgbClr val="FF0000"/>
              </a:gs>
            </a:gsLst>
            <a:lin ang="2700000" scaled="0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PKN</a:t>
            </a:r>
          </a:p>
        </p:txBody>
      </p: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DBC1FA5-E34D-4AB8-ABD5-3F63AAD39775}"/>
              </a:ext>
            </a:extLst>
          </p:cNvPr>
          <p:cNvCxnSpPr/>
          <p:nvPr/>
        </p:nvCxnSpPr>
        <p:spPr bwMode="auto">
          <a:xfrm flipV="1">
            <a:off x="1187624" y="1281739"/>
            <a:ext cx="6028781" cy="265786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2E3C8D4-415F-4928-9F51-D06E6E242CB0}"/>
              </a:ext>
            </a:extLst>
          </p:cNvPr>
          <p:cNvCxnSpPr/>
          <p:nvPr/>
        </p:nvCxnSpPr>
        <p:spPr bwMode="auto">
          <a:xfrm flipV="1">
            <a:off x="1187623" y="995925"/>
            <a:ext cx="6028782" cy="532467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97289613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8DD9E-600B-4AFE-BF4D-D8F9B8C2B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By characterization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8609361-577C-463E-B857-4EEEE8D7FF12}"/>
              </a:ext>
            </a:extLst>
          </p:cNvPr>
          <p:cNvSpPr/>
          <p:nvPr/>
        </p:nvSpPr>
        <p:spPr bwMode="auto">
          <a:xfrm>
            <a:off x="4166373" y="2269406"/>
            <a:ext cx="4712413" cy="482352"/>
          </a:xfrm>
          <a:prstGeom prst="roundRect">
            <a:avLst>
              <a:gd name="adj" fmla="val 50000"/>
            </a:avLst>
          </a:prstGeom>
          <a:gradFill>
            <a:gsLst>
              <a:gs pos="41000">
                <a:srgbClr val="66FF33"/>
              </a:gs>
              <a:gs pos="44000">
                <a:srgbClr val="66FF33"/>
              </a:gs>
              <a:gs pos="0">
                <a:srgbClr val="0070C0"/>
              </a:gs>
              <a:gs pos="65000">
                <a:srgbClr val="FFCC00"/>
              </a:gs>
              <a:gs pos="100000">
                <a:srgbClr val="FF99CC"/>
              </a:gs>
            </a:gsLst>
            <a:lin ang="2700000" scaled="0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CGKN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315C000-6AC1-4506-B189-F9F1B99B2D58}"/>
              </a:ext>
            </a:extLst>
          </p:cNvPr>
          <p:cNvSpPr/>
          <p:nvPr/>
        </p:nvSpPr>
        <p:spPr bwMode="auto">
          <a:xfrm>
            <a:off x="4166373" y="6165304"/>
            <a:ext cx="4712413" cy="482352"/>
          </a:xfrm>
          <a:prstGeom prst="roundRect">
            <a:avLst>
              <a:gd name="adj" fmla="val 50000"/>
            </a:avLst>
          </a:prstGeom>
          <a:gradFill>
            <a:gsLst>
              <a:gs pos="0">
                <a:srgbClr val="0070C0"/>
              </a:gs>
              <a:gs pos="43000">
                <a:srgbClr val="FFCC00"/>
              </a:gs>
              <a:gs pos="82000">
                <a:srgbClr val="FF99CC"/>
              </a:gs>
              <a:gs pos="60000">
                <a:srgbClr val="FFCC00"/>
              </a:gs>
              <a:gs pos="21000">
                <a:srgbClr val="66FF33"/>
              </a:gs>
              <a:gs pos="100000">
                <a:srgbClr val="FF0000"/>
              </a:gs>
            </a:gsLst>
            <a:lin ang="2700000" scaled="0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PKN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3A14A00-26B3-4E91-9C56-3DA59D99A41B}"/>
              </a:ext>
            </a:extLst>
          </p:cNvPr>
          <p:cNvSpPr/>
          <p:nvPr/>
        </p:nvSpPr>
        <p:spPr bwMode="auto">
          <a:xfrm>
            <a:off x="4166373" y="4217356"/>
            <a:ext cx="4712413" cy="482352"/>
          </a:xfrm>
          <a:prstGeom prst="roundRect">
            <a:avLst>
              <a:gd name="adj" fmla="val 50000"/>
            </a:avLst>
          </a:prstGeom>
          <a:gradFill>
            <a:gsLst>
              <a:gs pos="100000">
                <a:srgbClr val="FF99CC"/>
              </a:gs>
              <a:gs pos="61000">
                <a:srgbClr val="FF99CC"/>
              </a:gs>
              <a:gs pos="16000">
                <a:srgbClr val="FFCC00"/>
              </a:gs>
              <a:gs pos="0">
                <a:srgbClr val="66FF33"/>
              </a:gs>
            </a:gsLst>
            <a:lin ang="2700000" scaled="0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NGK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2B25E8E-980B-4267-AEDD-A04545917AA1}"/>
              </a:ext>
            </a:extLst>
          </p:cNvPr>
          <p:cNvSpPr/>
          <p:nvPr/>
        </p:nvSpPr>
        <p:spPr bwMode="auto">
          <a:xfrm>
            <a:off x="4166373" y="1295431"/>
            <a:ext cx="4712413" cy="482352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GG &amp; GGNNA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828ADE4-9F3D-4815-8695-B92932A78CD5}"/>
              </a:ext>
            </a:extLst>
          </p:cNvPr>
          <p:cNvSpPr/>
          <p:nvPr/>
        </p:nvSpPr>
        <p:spPr bwMode="auto">
          <a:xfrm>
            <a:off x="4180066" y="3243381"/>
            <a:ext cx="4712413" cy="482352"/>
          </a:xfrm>
          <a:prstGeom prst="roundRect">
            <a:avLst>
              <a:gd name="adj" fmla="val 50000"/>
            </a:avLst>
          </a:prstGeom>
          <a:solidFill>
            <a:srgbClr val="66FF3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GK</a:t>
            </a:r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6A6B6F75-72F8-48A8-8AC9-5F288E1B70ED}"/>
              </a:ext>
            </a:extLst>
          </p:cNvPr>
          <p:cNvSpPr/>
          <p:nvPr/>
        </p:nvSpPr>
        <p:spPr bwMode="auto">
          <a:xfrm>
            <a:off x="4146482" y="5191331"/>
            <a:ext cx="4712413" cy="482352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CA" dirty="0">
                <a:solidFill>
                  <a:schemeClr val="tx1"/>
                </a:solidFill>
              </a:rPr>
              <a:t>HH</a:t>
            </a: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K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9718153-7153-4B05-9056-9C9FB963097B}"/>
              </a:ext>
            </a:extLst>
          </p:cNvPr>
          <p:cNvSpPr/>
          <p:nvPr/>
        </p:nvSpPr>
        <p:spPr bwMode="auto">
          <a:xfrm>
            <a:off x="251520" y="1457816"/>
            <a:ext cx="3493081" cy="1200329"/>
          </a:xfrm>
          <a:prstGeom prst="rect">
            <a:avLst/>
          </a:prstGeom>
          <a:solidFill>
            <a:srgbClr val="0070C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Similar to NRC, RCNA Free Reformed &amp; Heritage Reformed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67666292-101F-4F14-8F6C-F019BA7E5032}"/>
              </a:ext>
            </a:extLst>
          </p:cNvPr>
          <p:cNvSpPr/>
          <p:nvPr/>
        </p:nvSpPr>
        <p:spPr bwMode="auto">
          <a:xfrm>
            <a:off x="251520" y="2927999"/>
            <a:ext cx="3493081" cy="1200329"/>
          </a:xfrm>
          <a:prstGeom prst="rect">
            <a:avLst/>
          </a:prstGeom>
          <a:solidFill>
            <a:srgbClr val="66FF3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Similar to Canadian Reformed &amp; United Reformed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E6AF024B-EBA8-41AC-BAB5-4CF9FD81F818}"/>
              </a:ext>
            </a:extLst>
          </p:cNvPr>
          <p:cNvSpPr/>
          <p:nvPr/>
        </p:nvSpPr>
        <p:spPr bwMode="auto">
          <a:xfrm>
            <a:off x="204472" y="4468875"/>
            <a:ext cx="3914854" cy="461665"/>
          </a:xfrm>
          <a:prstGeom prst="rect">
            <a:avLst/>
          </a:prstGeom>
          <a:solidFill>
            <a:srgbClr val="FFCC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Similar to Christian Reformed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F875157-3E2D-4F45-8AA2-A7802D57C97B}"/>
              </a:ext>
            </a:extLst>
          </p:cNvPr>
          <p:cNvSpPr/>
          <p:nvPr/>
        </p:nvSpPr>
        <p:spPr bwMode="auto">
          <a:xfrm>
            <a:off x="347608" y="6295247"/>
            <a:ext cx="3300904" cy="461665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Similar to United Church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908CF006-6017-68FF-389B-B772B5902CDD}"/>
              </a:ext>
            </a:extLst>
          </p:cNvPr>
          <p:cNvSpPr/>
          <p:nvPr/>
        </p:nvSpPr>
        <p:spPr bwMode="auto">
          <a:xfrm>
            <a:off x="226774" y="5181057"/>
            <a:ext cx="3830536" cy="830997"/>
          </a:xfrm>
          <a:prstGeom prst="rect">
            <a:avLst/>
          </a:prstGeom>
          <a:solidFill>
            <a:srgbClr val="FF99CC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Similar to </a:t>
            </a:r>
            <a:b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</a:b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Reformed Church in America</a:t>
            </a:r>
          </a:p>
        </p:txBody>
      </p:sp>
    </p:spTree>
    <p:extLst>
      <p:ext uri="{BB962C8B-B14F-4D97-AF65-F5344CB8AC3E}">
        <p14:creationId xmlns:p14="http://schemas.microsoft.com/office/powerpoint/2010/main" val="2438595476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Object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8DD9E-600B-4AFE-BF4D-D8F9B8C2B6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By size </a:t>
            </a:r>
            <a:r>
              <a:rPr lang="en-CA" sz="2800" i="1" dirty="0"/>
              <a:t>(data maybe out by 15 years)</a:t>
            </a:r>
            <a:endParaRPr lang="en-CA" i="1" dirty="0"/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8609361-577C-463E-B857-4EEEE8D7FF12}"/>
              </a:ext>
            </a:extLst>
          </p:cNvPr>
          <p:cNvSpPr/>
          <p:nvPr/>
        </p:nvSpPr>
        <p:spPr bwMode="auto">
          <a:xfrm>
            <a:off x="5355792" y="2269406"/>
            <a:ext cx="3522995" cy="482352"/>
          </a:xfrm>
          <a:prstGeom prst="roundRect">
            <a:avLst>
              <a:gd name="adj" fmla="val 50000"/>
            </a:avLst>
          </a:prstGeom>
          <a:gradFill>
            <a:gsLst>
              <a:gs pos="65406">
                <a:srgbClr val="FFCC00"/>
              </a:gs>
              <a:gs pos="51000">
                <a:srgbClr val="66FF33"/>
              </a:gs>
              <a:gs pos="36000">
                <a:srgbClr val="00B0F0"/>
              </a:gs>
              <a:gs pos="0">
                <a:srgbClr val="0070C0"/>
              </a:gs>
              <a:gs pos="100000">
                <a:srgbClr val="FF99CC"/>
              </a:gs>
            </a:gsLst>
            <a:lin ang="2700000" scaled="0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CGKN – 75,000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315C000-6AC1-4506-B189-F9F1B99B2D58}"/>
              </a:ext>
            </a:extLst>
          </p:cNvPr>
          <p:cNvSpPr/>
          <p:nvPr/>
        </p:nvSpPr>
        <p:spPr bwMode="auto">
          <a:xfrm>
            <a:off x="-265213" y="6165304"/>
            <a:ext cx="9144000" cy="482352"/>
          </a:xfrm>
          <a:prstGeom prst="roundRect">
            <a:avLst>
              <a:gd name="adj" fmla="val 50000"/>
            </a:avLst>
          </a:prstGeom>
          <a:gradFill>
            <a:gsLst>
              <a:gs pos="59000">
                <a:srgbClr val="FF99CC"/>
              </a:gs>
              <a:gs pos="0">
                <a:srgbClr val="0070C0"/>
              </a:gs>
              <a:gs pos="45800">
                <a:srgbClr val="FFCC00"/>
              </a:gs>
              <a:gs pos="80000">
                <a:srgbClr val="FF99CC"/>
              </a:gs>
              <a:gs pos="35000">
                <a:srgbClr val="66FF33"/>
              </a:gs>
              <a:gs pos="100000">
                <a:srgbClr val="FF0000"/>
              </a:gs>
            </a:gsLst>
            <a:lin ang="2700000" scaled="0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PKN - 1.8M (Bond: 290,000)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3A14A00-26B3-4E91-9C56-3DA59D99A41B}"/>
              </a:ext>
            </a:extLst>
          </p:cNvPr>
          <p:cNvSpPr/>
          <p:nvPr/>
        </p:nvSpPr>
        <p:spPr bwMode="auto">
          <a:xfrm>
            <a:off x="3411576" y="4217356"/>
            <a:ext cx="5467209" cy="482352"/>
          </a:xfrm>
          <a:prstGeom prst="roundRect">
            <a:avLst>
              <a:gd name="adj" fmla="val 50000"/>
            </a:avLst>
          </a:prstGeom>
          <a:gradFill>
            <a:gsLst>
              <a:gs pos="56984">
                <a:srgbClr val="FF99CC"/>
              </a:gs>
              <a:gs pos="100000">
                <a:srgbClr val="FF99CC"/>
              </a:gs>
              <a:gs pos="24000">
                <a:srgbClr val="FFCC00"/>
              </a:gs>
              <a:gs pos="0">
                <a:srgbClr val="66FF33"/>
              </a:gs>
            </a:gsLst>
            <a:lin ang="2700000" scaled="0"/>
          </a:gra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>
                <a:ln>
                  <a:noFill/>
                </a:ln>
                <a:solidFill>
                  <a:schemeClr val="bg1"/>
                </a:solidFill>
                <a:effectLst/>
                <a:latin typeface="Times New Roman" panose="02020603050405020304" pitchFamily="18" charset="0"/>
              </a:rPr>
              <a:t>NGK ~ 140,000</a:t>
            </a:r>
            <a:endParaRPr kumimoji="0" lang="en-CA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2B25E8E-980B-4267-AEDD-A04545917AA1}"/>
              </a:ext>
            </a:extLst>
          </p:cNvPr>
          <p:cNvSpPr/>
          <p:nvPr/>
        </p:nvSpPr>
        <p:spPr bwMode="auto">
          <a:xfrm>
            <a:off x="161814" y="1295431"/>
            <a:ext cx="8716973" cy="482352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GG + GGNNA – 215,000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CD98098-28DF-4836-80FD-45D2F9528D36}"/>
              </a:ext>
            </a:extLst>
          </p:cNvPr>
          <p:cNvSpPr/>
          <p:nvPr/>
        </p:nvSpPr>
        <p:spPr bwMode="auto">
          <a:xfrm>
            <a:off x="8748464" y="3243381"/>
            <a:ext cx="63712" cy="482352"/>
          </a:xfrm>
          <a:prstGeom prst="roundRect">
            <a:avLst>
              <a:gd name="adj" fmla="val 50000"/>
            </a:avLst>
          </a:prstGeom>
          <a:solidFill>
            <a:srgbClr val="66FF33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</a:endParaRPr>
          </a:p>
        </p:txBody>
      </p: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6A6B6F75-72F8-48A8-8AC9-5F288E1B70ED}"/>
              </a:ext>
            </a:extLst>
          </p:cNvPr>
          <p:cNvSpPr/>
          <p:nvPr/>
        </p:nvSpPr>
        <p:spPr bwMode="auto">
          <a:xfrm>
            <a:off x="6012160" y="5191331"/>
            <a:ext cx="2846735" cy="482352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CA" dirty="0">
                <a:solidFill>
                  <a:schemeClr val="tx1"/>
                </a:solidFill>
              </a:rPr>
              <a:t>HH</a:t>
            </a:r>
            <a:r>
              <a:rPr kumimoji="0" lang="en-C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</a:rPr>
              <a:t>K – 60,000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7A8E87-6279-447A-9A83-340ACCD4E528}"/>
              </a:ext>
            </a:extLst>
          </p:cNvPr>
          <p:cNvSpPr txBox="1"/>
          <p:nvPr/>
        </p:nvSpPr>
        <p:spPr>
          <a:xfrm>
            <a:off x="6670104" y="3275595"/>
            <a:ext cx="20468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dirty="0">
                <a:solidFill>
                  <a:schemeClr val="tx1"/>
                </a:solidFill>
              </a:rPr>
              <a:t>GK ~3000</a:t>
            </a:r>
          </a:p>
        </p:txBody>
      </p:sp>
    </p:spTree>
    <p:extLst>
      <p:ext uri="{BB962C8B-B14F-4D97-AF65-F5344CB8AC3E}">
        <p14:creationId xmlns:p14="http://schemas.microsoft.com/office/powerpoint/2010/main" val="267064382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2E0106-2F11-F6D6-93D2-3E8F8FE645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57D2C6E1-E700-4DD0-F44C-49B07C790E92}"/>
              </a:ext>
            </a:extLst>
          </p:cNvPr>
          <p:cNvCxnSpPr/>
          <p:nvPr/>
        </p:nvCxnSpPr>
        <p:spPr bwMode="auto">
          <a:xfrm>
            <a:off x="6467378" y="2394850"/>
            <a:ext cx="1404856" cy="214511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6B41FCCD-7CBA-D61B-14D7-CDB91A5DB3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12" y="-94601"/>
            <a:ext cx="9144000" cy="1143000"/>
          </a:xfrm>
        </p:spPr>
        <p:txBody>
          <a:bodyPr/>
          <a:lstStyle/>
          <a:p>
            <a:r>
              <a:rPr lang="en-CA" dirty="0"/>
              <a:t>My guess in 2020…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CF3A0253-0AF6-CC00-0D2E-BB0658D5784B}"/>
              </a:ext>
            </a:extLst>
          </p:cNvPr>
          <p:cNvSpPr/>
          <p:nvPr/>
        </p:nvSpPr>
        <p:spPr bwMode="auto">
          <a:xfrm>
            <a:off x="-8578" y="5425896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7CDC9B73-EEC1-93B9-FB69-4DDB068AE25C}"/>
              </a:ext>
            </a:extLst>
          </p:cNvPr>
          <p:cNvSpPr/>
          <p:nvPr/>
        </p:nvSpPr>
        <p:spPr bwMode="auto">
          <a:xfrm>
            <a:off x="5550840" y="3955795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GKv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7526D582-4D4D-C1CC-1A81-F60E3ED46D85}"/>
              </a:ext>
            </a:extLst>
          </p:cNvPr>
          <p:cNvSpPr/>
          <p:nvPr/>
        </p:nvSpPr>
        <p:spPr bwMode="auto">
          <a:xfrm>
            <a:off x="5533142" y="2021255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CGKN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B7EF760-AF31-7196-3CA2-3616C5F52566}"/>
              </a:ext>
            </a:extLst>
          </p:cNvPr>
          <p:cNvSpPr/>
          <p:nvPr/>
        </p:nvSpPr>
        <p:spPr bwMode="auto">
          <a:xfrm>
            <a:off x="5533142" y="4651491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NGK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5D1E46AA-ABF2-052D-B280-1BFD34D1550C}"/>
              </a:ext>
            </a:extLst>
          </p:cNvPr>
          <p:cNvSpPr/>
          <p:nvPr/>
        </p:nvSpPr>
        <p:spPr bwMode="auto">
          <a:xfrm>
            <a:off x="5546835" y="1002283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GG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38C82803-A370-06BB-FD63-9BB067757913}"/>
              </a:ext>
            </a:extLst>
          </p:cNvPr>
          <p:cNvSpPr/>
          <p:nvPr/>
        </p:nvSpPr>
        <p:spPr bwMode="auto">
          <a:xfrm>
            <a:off x="5550333" y="2564403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DGK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1767114-77CD-5EEC-5E9B-F88A2FF7235A}"/>
              </a:ext>
            </a:extLst>
          </p:cNvPr>
          <p:cNvSpPr/>
          <p:nvPr/>
        </p:nvSpPr>
        <p:spPr bwMode="auto">
          <a:xfrm>
            <a:off x="5546835" y="3260099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6C14DD8D-17AD-416E-95CD-707E14858473}"/>
              </a:ext>
            </a:extLst>
          </p:cNvPr>
          <p:cNvCxnSpPr/>
          <p:nvPr/>
        </p:nvCxnSpPr>
        <p:spPr bwMode="auto">
          <a:xfrm>
            <a:off x="-775061" y="6284059"/>
            <a:ext cx="6321896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E7A656D-7953-A7F7-DB45-2D7B2CB346E8}"/>
              </a:ext>
            </a:extLst>
          </p:cNvPr>
          <p:cNvCxnSpPr/>
          <p:nvPr/>
        </p:nvCxnSpPr>
        <p:spPr bwMode="auto">
          <a:xfrm>
            <a:off x="3178203" y="4892667"/>
            <a:ext cx="2354939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96C84032-6C31-553D-9E77-A3E13E0483B5}"/>
              </a:ext>
            </a:extLst>
          </p:cNvPr>
          <p:cNvCxnSpPr/>
          <p:nvPr/>
        </p:nvCxnSpPr>
        <p:spPr bwMode="auto">
          <a:xfrm>
            <a:off x="2132339" y="4196971"/>
            <a:ext cx="3414498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B72E372B-FF94-B147-D72A-28AC3BFA1F04}"/>
              </a:ext>
            </a:extLst>
          </p:cNvPr>
          <p:cNvCxnSpPr/>
          <p:nvPr/>
        </p:nvCxnSpPr>
        <p:spPr bwMode="auto">
          <a:xfrm>
            <a:off x="-515530" y="2106421"/>
            <a:ext cx="6048672" cy="10133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096B0FAA-0AF9-647D-E78E-CF9B55B27E49}"/>
              </a:ext>
            </a:extLst>
          </p:cNvPr>
          <p:cNvCxnSpPr/>
          <p:nvPr/>
        </p:nvCxnSpPr>
        <p:spPr bwMode="auto">
          <a:xfrm flipV="1">
            <a:off x="5019593" y="2988918"/>
            <a:ext cx="526713" cy="1197838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955B63E-9075-533B-F877-89F55430DE95}"/>
              </a:ext>
            </a:extLst>
          </p:cNvPr>
          <p:cNvCxnSpPr/>
          <p:nvPr/>
        </p:nvCxnSpPr>
        <p:spPr bwMode="auto">
          <a:xfrm flipV="1">
            <a:off x="5282016" y="3692002"/>
            <a:ext cx="264290" cy="49958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EC37FD75-9919-8923-1CBC-EC7073343B2F}"/>
              </a:ext>
            </a:extLst>
          </p:cNvPr>
          <p:cNvCxnSpPr/>
          <p:nvPr/>
        </p:nvCxnSpPr>
        <p:spPr bwMode="auto">
          <a:xfrm>
            <a:off x="-515528" y="1430494"/>
            <a:ext cx="6062365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60190F02-0C5F-5D3B-64E0-D9B81FC4D64D}"/>
              </a:ext>
            </a:extLst>
          </p:cNvPr>
          <p:cNvCxnSpPr/>
          <p:nvPr/>
        </p:nvCxnSpPr>
        <p:spPr bwMode="auto">
          <a:xfrm>
            <a:off x="-515530" y="1430496"/>
            <a:ext cx="0" cy="485356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9076ABD1-F18C-EED5-5E02-A45387004797}"/>
              </a:ext>
            </a:extLst>
          </p:cNvPr>
          <p:cNvCxnSpPr/>
          <p:nvPr/>
        </p:nvCxnSpPr>
        <p:spPr bwMode="auto">
          <a:xfrm>
            <a:off x="-227498" y="5877166"/>
            <a:ext cx="0" cy="41228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5898A31D-E283-E946-C7A6-B073524017B8}"/>
              </a:ext>
            </a:extLst>
          </p:cNvPr>
          <p:cNvCxnSpPr/>
          <p:nvPr/>
        </p:nvCxnSpPr>
        <p:spPr bwMode="auto">
          <a:xfrm flipV="1">
            <a:off x="-242303" y="5766067"/>
            <a:ext cx="233727" cy="11109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8F9509BA-D51D-A337-DD10-705E18132F5E}"/>
              </a:ext>
            </a:extLst>
          </p:cNvPr>
          <p:cNvCxnSpPr/>
          <p:nvPr/>
        </p:nvCxnSpPr>
        <p:spPr bwMode="auto">
          <a:xfrm>
            <a:off x="-146487" y="2133098"/>
            <a:ext cx="231400" cy="333316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9F5E755C-DDD4-C7D1-E9A6-B48D04EA6088}"/>
              </a:ext>
            </a:extLst>
          </p:cNvPr>
          <p:cNvCxnSpPr>
            <a:endCxn id="4" idx="3"/>
          </p:cNvCxnSpPr>
          <p:nvPr/>
        </p:nvCxnSpPr>
        <p:spPr bwMode="auto">
          <a:xfrm flipH="1">
            <a:off x="905822" y="5656858"/>
            <a:ext cx="4583814" cy="1021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172F3E2A-9D5E-8278-3C9B-878293990466}"/>
              </a:ext>
            </a:extLst>
          </p:cNvPr>
          <p:cNvCxnSpPr/>
          <p:nvPr/>
        </p:nvCxnSpPr>
        <p:spPr bwMode="auto">
          <a:xfrm>
            <a:off x="2148766" y="4167062"/>
            <a:ext cx="0" cy="1512297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AD02CB93-9F1F-A03E-3667-0D5AD662BC4C}"/>
              </a:ext>
            </a:extLst>
          </p:cNvPr>
          <p:cNvCxnSpPr/>
          <p:nvPr/>
        </p:nvCxnSpPr>
        <p:spPr bwMode="auto">
          <a:xfrm flipH="1">
            <a:off x="3178203" y="4230127"/>
            <a:ext cx="2527" cy="66254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1E726A2A-929F-AF8C-367B-995DA0C0516A}"/>
              </a:ext>
            </a:extLst>
          </p:cNvPr>
          <p:cNvCxnSpPr/>
          <p:nvPr/>
        </p:nvCxnSpPr>
        <p:spPr bwMode="auto">
          <a:xfrm flipV="1">
            <a:off x="992359" y="2133098"/>
            <a:ext cx="520963" cy="350289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6CF715E8-B3D9-630A-7452-88964B9FE040}"/>
              </a:ext>
            </a:extLst>
          </p:cNvPr>
          <p:cNvSpPr/>
          <p:nvPr/>
        </p:nvSpPr>
        <p:spPr bwMode="auto">
          <a:xfrm>
            <a:off x="5546835" y="1511769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HHK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892FE570-C40E-D9B6-A8BD-5BB8C6392E3E}"/>
              </a:ext>
            </a:extLst>
          </p:cNvPr>
          <p:cNvCxnSpPr/>
          <p:nvPr/>
        </p:nvCxnSpPr>
        <p:spPr bwMode="auto">
          <a:xfrm flipV="1">
            <a:off x="4306360" y="1747700"/>
            <a:ext cx="1199686" cy="3594101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" name="Oval 68">
            <a:extLst>
              <a:ext uri="{FF2B5EF4-FFF2-40B4-BE49-F238E27FC236}">
                <a16:creationId xmlns:a16="http://schemas.microsoft.com/office/drawing/2014/main" id="{59EB0EB8-2233-FDBF-9C66-C54998F9A39B}"/>
              </a:ext>
            </a:extLst>
          </p:cNvPr>
          <p:cNvSpPr/>
          <p:nvPr/>
        </p:nvSpPr>
        <p:spPr bwMode="auto">
          <a:xfrm>
            <a:off x="-990426" y="5588363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1836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A4238390-7D09-B2FA-F9E5-B507BC3B794F}"/>
              </a:ext>
            </a:extLst>
          </p:cNvPr>
          <p:cNvSpPr/>
          <p:nvPr/>
        </p:nvSpPr>
        <p:spPr bwMode="auto">
          <a:xfrm>
            <a:off x="-351688" y="6160917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1886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2E680D0E-2446-F35D-A233-E50F5C57184A}"/>
              </a:ext>
            </a:extLst>
          </p:cNvPr>
          <p:cNvSpPr/>
          <p:nvPr/>
        </p:nvSpPr>
        <p:spPr bwMode="auto">
          <a:xfrm>
            <a:off x="1861066" y="5475900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1944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0EE3B335-A9E2-543A-411B-7924DC53649A}"/>
              </a:ext>
            </a:extLst>
          </p:cNvPr>
          <p:cNvSpPr/>
          <p:nvPr/>
        </p:nvSpPr>
        <p:spPr bwMode="auto">
          <a:xfrm>
            <a:off x="2906930" y="4011641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1967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AF52C396-0BA9-80A4-C064-89ED65D7544A}"/>
              </a:ext>
            </a:extLst>
          </p:cNvPr>
          <p:cNvSpPr/>
          <p:nvPr/>
        </p:nvSpPr>
        <p:spPr bwMode="auto">
          <a:xfrm>
            <a:off x="4748320" y="6340858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2004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BADABAC7-52D9-B97E-5E83-5051332C07C1}"/>
              </a:ext>
            </a:extLst>
          </p:cNvPr>
          <p:cNvSpPr/>
          <p:nvPr/>
        </p:nvSpPr>
        <p:spPr bwMode="auto">
          <a:xfrm>
            <a:off x="4630557" y="4261609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2001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9E4D7C02-1AF3-1404-2A52-78D15F2CC9A0}"/>
              </a:ext>
            </a:extLst>
          </p:cNvPr>
          <p:cNvSpPr/>
          <p:nvPr/>
        </p:nvSpPr>
        <p:spPr bwMode="auto">
          <a:xfrm>
            <a:off x="5132345" y="4400834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2009</a:t>
            </a: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7D97358D-1C9B-23E4-7520-E44FC27533BA}"/>
              </a:ext>
            </a:extLst>
          </p:cNvPr>
          <p:cNvSpPr/>
          <p:nvPr/>
        </p:nvSpPr>
        <p:spPr bwMode="auto">
          <a:xfrm>
            <a:off x="1057312" y="5286321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1920s</a:t>
            </a: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39266C32-1741-7572-17A1-C3B78EF5217C}"/>
              </a:ext>
            </a:extLst>
          </p:cNvPr>
          <p:cNvSpPr/>
          <p:nvPr/>
        </p:nvSpPr>
        <p:spPr bwMode="auto">
          <a:xfrm>
            <a:off x="69014" y="4773961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1892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1501C003-A6E5-2D72-5479-4C92D47E89D1}"/>
              </a:ext>
            </a:extLst>
          </p:cNvPr>
          <p:cNvCxnSpPr/>
          <p:nvPr/>
        </p:nvCxnSpPr>
        <p:spPr bwMode="auto">
          <a:xfrm>
            <a:off x="4283968" y="5301087"/>
            <a:ext cx="774279" cy="94793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5" name="Picture 54">
            <a:extLst>
              <a:ext uri="{FF2B5EF4-FFF2-40B4-BE49-F238E27FC236}">
                <a16:creationId xmlns:a16="http://schemas.microsoft.com/office/drawing/2014/main" id="{E28D875B-19EE-C675-9B53-27F77C4C6A0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22" y="129057"/>
            <a:ext cx="1008112" cy="857903"/>
          </a:xfrm>
          <a:prstGeom prst="rect">
            <a:avLst/>
          </a:prstGeom>
        </p:spPr>
      </p:pic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2451B21E-25EC-BA87-CC24-B2A212BC99D3}"/>
              </a:ext>
            </a:extLst>
          </p:cNvPr>
          <p:cNvCxnSpPr/>
          <p:nvPr/>
        </p:nvCxnSpPr>
        <p:spPr bwMode="auto">
          <a:xfrm flipV="1">
            <a:off x="2580814" y="1430494"/>
            <a:ext cx="0" cy="67523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E3FDEEB9-D030-59FE-A293-AD39FB3B787C}"/>
              </a:ext>
            </a:extLst>
          </p:cNvPr>
          <p:cNvSpPr/>
          <p:nvPr/>
        </p:nvSpPr>
        <p:spPr bwMode="auto">
          <a:xfrm>
            <a:off x="2290526" y="2196514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1952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37171C13-D113-4999-B06E-276B6E20E340}"/>
              </a:ext>
            </a:extLst>
          </p:cNvPr>
          <p:cNvCxnSpPr/>
          <p:nvPr/>
        </p:nvCxnSpPr>
        <p:spPr bwMode="auto">
          <a:xfrm>
            <a:off x="1139547" y="5696075"/>
            <a:ext cx="393088" cy="56711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Oval 48">
            <a:extLst>
              <a:ext uri="{FF2B5EF4-FFF2-40B4-BE49-F238E27FC236}">
                <a16:creationId xmlns:a16="http://schemas.microsoft.com/office/drawing/2014/main" id="{F68B406F-D599-C8B4-3F8F-3AD0A4147E89}"/>
              </a:ext>
            </a:extLst>
          </p:cNvPr>
          <p:cNvSpPr/>
          <p:nvPr/>
        </p:nvSpPr>
        <p:spPr bwMode="auto">
          <a:xfrm>
            <a:off x="1401999" y="6319093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1946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CC094E6B-DA38-C9C1-FE35-9FCB50B5D76B}"/>
              </a:ext>
            </a:extLst>
          </p:cNvPr>
          <p:cNvCxnSpPr/>
          <p:nvPr/>
        </p:nvCxnSpPr>
        <p:spPr bwMode="auto">
          <a:xfrm>
            <a:off x="5058246" y="5679359"/>
            <a:ext cx="0" cy="614916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0B75063F-6C89-D346-C7BA-B4D8AFF986B4}"/>
              </a:ext>
            </a:extLst>
          </p:cNvPr>
          <p:cNvSpPr/>
          <p:nvPr/>
        </p:nvSpPr>
        <p:spPr bwMode="auto">
          <a:xfrm>
            <a:off x="5489636" y="5336972"/>
            <a:ext cx="948688" cy="48235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 err="1"/>
              <a:t>vGKN</a:t>
            </a:r>
            <a:endParaRPr lang="en-CA" dirty="0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2D62546A-04EE-0487-3EC0-3E2C3A312832}"/>
              </a:ext>
            </a:extLst>
          </p:cNvPr>
          <p:cNvCxnSpPr/>
          <p:nvPr/>
        </p:nvCxnSpPr>
        <p:spPr bwMode="auto">
          <a:xfrm>
            <a:off x="6451426" y="2800493"/>
            <a:ext cx="424830" cy="36468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DBCE227-0198-33B5-F9D3-D4E44FDEF17B}"/>
              </a:ext>
            </a:extLst>
          </p:cNvPr>
          <p:cNvCxnSpPr>
            <a:stCxn id="11" idx="3"/>
          </p:cNvCxnSpPr>
          <p:nvPr/>
        </p:nvCxnSpPr>
        <p:spPr bwMode="auto">
          <a:xfrm flipV="1">
            <a:off x="6461235" y="3177061"/>
            <a:ext cx="415021" cy="32421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F531DC8B-FABD-63A8-061A-310BFD812F53}"/>
              </a:ext>
            </a:extLst>
          </p:cNvPr>
          <p:cNvCxnSpPr/>
          <p:nvPr/>
        </p:nvCxnSpPr>
        <p:spPr bwMode="auto">
          <a:xfrm>
            <a:off x="6482527" y="4182187"/>
            <a:ext cx="424830" cy="36468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44AB056A-70D6-B851-BBF3-175202D976B4}"/>
              </a:ext>
            </a:extLst>
          </p:cNvPr>
          <p:cNvCxnSpPr/>
          <p:nvPr/>
        </p:nvCxnSpPr>
        <p:spPr bwMode="auto">
          <a:xfrm flipV="1">
            <a:off x="6492336" y="4558755"/>
            <a:ext cx="415021" cy="32421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6B0ABB24-CAAA-340C-8247-AB0312456F2C}"/>
              </a:ext>
            </a:extLst>
          </p:cNvPr>
          <p:cNvCxnSpPr/>
          <p:nvPr/>
        </p:nvCxnSpPr>
        <p:spPr bwMode="auto">
          <a:xfrm flipV="1">
            <a:off x="6417549" y="4553787"/>
            <a:ext cx="788814" cy="1046458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A5E93B73-56A3-9F92-9E1F-734B209C8C48}"/>
              </a:ext>
            </a:extLst>
          </p:cNvPr>
          <p:cNvCxnSpPr/>
          <p:nvPr/>
        </p:nvCxnSpPr>
        <p:spPr bwMode="auto">
          <a:xfrm>
            <a:off x="8134276" y="4553787"/>
            <a:ext cx="406538" cy="171488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ACF2F9FF-1FED-C361-3825-49FBD5B18112}"/>
              </a:ext>
            </a:extLst>
          </p:cNvPr>
          <p:cNvCxnSpPr/>
          <p:nvPr/>
        </p:nvCxnSpPr>
        <p:spPr bwMode="auto">
          <a:xfrm>
            <a:off x="2699792" y="6277147"/>
            <a:ext cx="6321896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8D501C1-8EA7-ED31-B59C-5C134755B640}"/>
              </a:ext>
            </a:extLst>
          </p:cNvPr>
          <p:cNvSpPr/>
          <p:nvPr/>
        </p:nvSpPr>
        <p:spPr bwMode="auto">
          <a:xfrm>
            <a:off x="5533142" y="6042884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PKN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7CD77849-B5E6-37BC-E5AB-9096BF59AFE7}"/>
              </a:ext>
            </a:extLst>
          </p:cNvPr>
          <p:cNvCxnSpPr/>
          <p:nvPr/>
        </p:nvCxnSpPr>
        <p:spPr bwMode="auto">
          <a:xfrm flipV="1">
            <a:off x="6907357" y="4546876"/>
            <a:ext cx="1244284" cy="1187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AD6AE9DC-3CD5-8CAF-219D-92D053AACE0C}"/>
              </a:ext>
            </a:extLst>
          </p:cNvPr>
          <p:cNvCxnSpPr/>
          <p:nvPr/>
        </p:nvCxnSpPr>
        <p:spPr bwMode="auto">
          <a:xfrm flipV="1">
            <a:off x="6502024" y="1955595"/>
            <a:ext cx="415021" cy="231048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5D715BD1-7179-E810-AE3D-1F766389EDE7}"/>
              </a:ext>
            </a:extLst>
          </p:cNvPr>
          <p:cNvCxnSpPr/>
          <p:nvPr/>
        </p:nvCxnSpPr>
        <p:spPr bwMode="auto">
          <a:xfrm>
            <a:off x="6502024" y="2291688"/>
            <a:ext cx="1094312" cy="257251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8F69DB71-0A01-E3FD-6EE9-4023CE7DC9A2}"/>
              </a:ext>
            </a:extLst>
          </p:cNvPr>
          <p:cNvCxnSpPr/>
          <p:nvPr/>
        </p:nvCxnSpPr>
        <p:spPr bwMode="auto">
          <a:xfrm>
            <a:off x="6502024" y="1237987"/>
            <a:ext cx="415021" cy="135693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C38C134C-E740-537C-3E61-74BD6B483DCF}"/>
              </a:ext>
            </a:extLst>
          </p:cNvPr>
          <p:cNvCxnSpPr/>
          <p:nvPr/>
        </p:nvCxnSpPr>
        <p:spPr bwMode="auto">
          <a:xfrm>
            <a:off x="6502024" y="1709773"/>
            <a:ext cx="415021" cy="19327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AC4DE239-9840-1C20-ADF0-5B59ECB4572B}"/>
              </a:ext>
            </a:extLst>
          </p:cNvPr>
          <p:cNvCxnSpPr/>
          <p:nvPr/>
        </p:nvCxnSpPr>
        <p:spPr bwMode="auto">
          <a:xfrm flipV="1">
            <a:off x="6471383" y="2553383"/>
            <a:ext cx="1124953" cy="162479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A5B2911D-F237-791E-2FB7-633DD7BB75A3}"/>
              </a:ext>
            </a:extLst>
          </p:cNvPr>
          <p:cNvCxnSpPr/>
          <p:nvPr/>
        </p:nvCxnSpPr>
        <p:spPr bwMode="auto">
          <a:xfrm flipV="1">
            <a:off x="6502532" y="1485122"/>
            <a:ext cx="394627" cy="21554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0981C6E2-67F6-43BA-36A9-7991B4758023}"/>
              </a:ext>
            </a:extLst>
          </p:cNvPr>
          <p:cNvCxnSpPr/>
          <p:nvPr/>
        </p:nvCxnSpPr>
        <p:spPr bwMode="auto">
          <a:xfrm>
            <a:off x="7577966" y="2560818"/>
            <a:ext cx="1443722" cy="358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393975B-3977-60C1-CBA1-36402A3BB244}"/>
              </a:ext>
            </a:extLst>
          </p:cNvPr>
          <p:cNvCxnSpPr/>
          <p:nvPr/>
        </p:nvCxnSpPr>
        <p:spPr bwMode="auto">
          <a:xfrm flipV="1">
            <a:off x="6874475" y="3155041"/>
            <a:ext cx="2147213" cy="28576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DEE471A2-CD34-9D54-D219-985398B727C8}"/>
              </a:ext>
            </a:extLst>
          </p:cNvPr>
          <p:cNvCxnSpPr/>
          <p:nvPr/>
        </p:nvCxnSpPr>
        <p:spPr bwMode="auto">
          <a:xfrm>
            <a:off x="6917045" y="1926998"/>
            <a:ext cx="2127816" cy="1002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018575DC-C117-665C-02F1-2089C7D521FE}"/>
              </a:ext>
            </a:extLst>
          </p:cNvPr>
          <p:cNvCxnSpPr/>
          <p:nvPr/>
        </p:nvCxnSpPr>
        <p:spPr bwMode="auto">
          <a:xfrm flipV="1">
            <a:off x="6492336" y="3211738"/>
            <a:ext cx="390063" cy="949346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DB7A9445-19B6-6B83-2D5A-398FDD5AF9E0}"/>
              </a:ext>
            </a:extLst>
          </p:cNvPr>
          <p:cNvCxnSpPr/>
          <p:nvPr/>
        </p:nvCxnSpPr>
        <p:spPr bwMode="auto">
          <a:xfrm>
            <a:off x="7016184" y="1214249"/>
            <a:ext cx="2127816" cy="1002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0ECB44E8-483E-8A05-BB5B-1D4EBC664A6C}"/>
              </a:ext>
            </a:extLst>
          </p:cNvPr>
          <p:cNvCxnSpPr/>
          <p:nvPr/>
        </p:nvCxnSpPr>
        <p:spPr bwMode="auto">
          <a:xfrm>
            <a:off x="7029261" y="1435568"/>
            <a:ext cx="2127816" cy="1002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9733DE57-1988-95DF-52A8-FE6D8FDCB385}"/>
              </a:ext>
            </a:extLst>
          </p:cNvPr>
          <p:cNvCxnSpPr/>
          <p:nvPr/>
        </p:nvCxnSpPr>
        <p:spPr bwMode="auto">
          <a:xfrm>
            <a:off x="7016184" y="1634022"/>
            <a:ext cx="2127816" cy="1002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55063BBB-BA52-A45C-49F6-AD8CE788F963}"/>
              </a:ext>
            </a:extLst>
          </p:cNvPr>
          <p:cNvCxnSpPr/>
          <p:nvPr/>
        </p:nvCxnSpPr>
        <p:spPr bwMode="auto">
          <a:xfrm flipV="1">
            <a:off x="7837588" y="2576283"/>
            <a:ext cx="255581" cy="551032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42655AE1-E81B-6E07-57B9-CF3DEAD46C69}"/>
              </a:ext>
            </a:extLst>
          </p:cNvPr>
          <p:cNvSpPr/>
          <p:nvPr/>
        </p:nvSpPr>
        <p:spPr bwMode="auto">
          <a:xfrm>
            <a:off x="4836" y="6053099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NHK</a:t>
            </a:r>
          </a:p>
        </p:txBody>
      </p:sp>
    </p:spTree>
    <p:extLst>
      <p:ext uri="{BB962C8B-B14F-4D97-AF65-F5344CB8AC3E}">
        <p14:creationId xmlns:p14="http://schemas.microsoft.com/office/powerpoint/2010/main" val="2047534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6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C98BCDF2-19BB-4048-933A-1B8FFF19E6A2}"/>
              </a:ext>
            </a:extLst>
          </p:cNvPr>
          <p:cNvCxnSpPr/>
          <p:nvPr/>
        </p:nvCxnSpPr>
        <p:spPr bwMode="auto">
          <a:xfrm>
            <a:off x="6467378" y="2394850"/>
            <a:ext cx="1404856" cy="214511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82D8DD9E-600B-4AFE-BF4D-D8F9B8C2B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12" y="-94601"/>
            <a:ext cx="9144000" cy="1143000"/>
          </a:xfrm>
        </p:spPr>
        <p:txBody>
          <a:bodyPr/>
          <a:lstStyle/>
          <a:p>
            <a:r>
              <a:rPr lang="en-CA" dirty="0"/>
              <a:t>Five years later…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8BBDBE1-C64A-4ECE-A151-46599E8CC7F2}"/>
              </a:ext>
            </a:extLst>
          </p:cNvPr>
          <p:cNvSpPr/>
          <p:nvPr/>
        </p:nvSpPr>
        <p:spPr bwMode="auto">
          <a:xfrm>
            <a:off x="-8578" y="5425896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D0B0D4B-B51D-48B9-8F70-EAD66177DA82}"/>
              </a:ext>
            </a:extLst>
          </p:cNvPr>
          <p:cNvSpPr/>
          <p:nvPr/>
        </p:nvSpPr>
        <p:spPr bwMode="auto">
          <a:xfrm>
            <a:off x="5550840" y="3955795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GKv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8609361-577C-463E-B857-4EEEE8D7FF12}"/>
              </a:ext>
            </a:extLst>
          </p:cNvPr>
          <p:cNvSpPr/>
          <p:nvPr/>
        </p:nvSpPr>
        <p:spPr bwMode="auto">
          <a:xfrm>
            <a:off x="5533142" y="2021255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CGKN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3A14A00-26B3-4E91-9C56-3DA59D99A41B}"/>
              </a:ext>
            </a:extLst>
          </p:cNvPr>
          <p:cNvSpPr/>
          <p:nvPr/>
        </p:nvSpPr>
        <p:spPr bwMode="auto">
          <a:xfrm>
            <a:off x="5533142" y="4651491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NGK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2B25E8E-980B-4267-AEDD-A04545917AA1}"/>
              </a:ext>
            </a:extLst>
          </p:cNvPr>
          <p:cNvSpPr/>
          <p:nvPr/>
        </p:nvSpPr>
        <p:spPr bwMode="auto">
          <a:xfrm>
            <a:off x="5546835" y="1002283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GG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CD98098-28DF-4836-80FD-45D2F9528D36}"/>
              </a:ext>
            </a:extLst>
          </p:cNvPr>
          <p:cNvSpPr/>
          <p:nvPr/>
        </p:nvSpPr>
        <p:spPr bwMode="auto">
          <a:xfrm>
            <a:off x="5550333" y="2564403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DGK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828ADE4-9F3D-4815-8695-B92932A78CD5}"/>
              </a:ext>
            </a:extLst>
          </p:cNvPr>
          <p:cNvSpPr/>
          <p:nvPr/>
        </p:nvSpPr>
        <p:spPr bwMode="auto">
          <a:xfrm>
            <a:off x="5546835" y="3260099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2D4D173-6646-4C47-8C19-BB7C23261C90}"/>
              </a:ext>
            </a:extLst>
          </p:cNvPr>
          <p:cNvCxnSpPr/>
          <p:nvPr/>
        </p:nvCxnSpPr>
        <p:spPr bwMode="auto">
          <a:xfrm>
            <a:off x="-775061" y="6284059"/>
            <a:ext cx="6321896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5568DE7-33AC-4480-AB77-74BE3E19D2CD}"/>
              </a:ext>
            </a:extLst>
          </p:cNvPr>
          <p:cNvCxnSpPr/>
          <p:nvPr/>
        </p:nvCxnSpPr>
        <p:spPr bwMode="auto">
          <a:xfrm>
            <a:off x="3178203" y="4892667"/>
            <a:ext cx="2354939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3F72F67-B2FE-4ACF-BDFB-8D5628C6719A}"/>
              </a:ext>
            </a:extLst>
          </p:cNvPr>
          <p:cNvCxnSpPr/>
          <p:nvPr/>
        </p:nvCxnSpPr>
        <p:spPr bwMode="auto">
          <a:xfrm>
            <a:off x="2132339" y="4196971"/>
            <a:ext cx="3414498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E6B9919-E47E-4366-B1F2-BFB61639D974}"/>
              </a:ext>
            </a:extLst>
          </p:cNvPr>
          <p:cNvCxnSpPr/>
          <p:nvPr/>
        </p:nvCxnSpPr>
        <p:spPr bwMode="auto">
          <a:xfrm>
            <a:off x="-515530" y="2106421"/>
            <a:ext cx="6048672" cy="10133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BBE3649-E969-4580-AF07-CFA3B33E7E8B}"/>
              </a:ext>
            </a:extLst>
          </p:cNvPr>
          <p:cNvCxnSpPr/>
          <p:nvPr/>
        </p:nvCxnSpPr>
        <p:spPr bwMode="auto">
          <a:xfrm flipV="1">
            <a:off x="5019593" y="2988918"/>
            <a:ext cx="526713" cy="1197838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912B5A7-7253-46EF-A4E9-BA4B58C0C014}"/>
              </a:ext>
            </a:extLst>
          </p:cNvPr>
          <p:cNvCxnSpPr/>
          <p:nvPr/>
        </p:nvCxnSpPr>
        <p:spPr bwMode="auto">
          <a:xfrm flipV="1">
            <a:off x="5282016" y="3692002"/>
            <a:ext cx="264290" cy="49958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1F2BA1B-2984-459E-A11C-6F792F3B8A50}"/>
              </a:ext>
            </a:extLst>
          </p:cNvPr>
          <p:cNvCxnSpPr/>
          <p:nvPr/>
        </p:nvCxnSpPr>
        <p:spPr bwMode="auto">
          <a:xfrm>
            <a:off x="-515528" y="1430494"/>
            <a:ext cx="6062365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38427D1-63D7-494F-87D7-6C986F38C08A}"/>
              </a:ext>
            </a:extLst>
          </p:cNvPr>
          <p:cNvCxnSpPr/>
          <p:nvPr/>
        </p:nvCxnSpPr>
        <p:spPr bwMode="auto">
          <a:xfrm>
            <a:off x="-515530" y="1430496"/>
            <a:ext cx="0" cy="485356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278E378-3457-437F-9B03-0FEDE1C73024}"/>
              </a:ext>
            </a:extLst>
          </p:cNvPr>
          <p:cNvCxnSpPr/>
          <p:nvPr/>
        </p:nvCxnSpPr>
        <p:spPr bwMode="auto">
          <a:xfrm>
            <a:off x="-227498" y="5877166"/>
            <a:ext cx="0" cy="41228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43B25A1-3EC2-4B02-8C16-552D98816658}"/>
              </a:ext>
            </a:extLst>
          </p:cNvPr>
          <p:cNvCxnSpPr/>
          <p:nvPr/>
        </p:nvCxnSpPr>
        <p:spPr bwMode="auto">
          <a:xfrm flipV="1">
            <a:off x="-242303" y="5766067"/>
            <a:ext cx="233727" cy="11109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984E4BF-C575-4016-B067-FEDA2FCAA60B}"/>
              </a:ext>
            </a:extLst>
          </p:cNvPr>
          <p:cNvCxnSpPr/>
          <p:nvPr/>
        </p:nvCxnSpPr>
        <p:spPr bwMode="auto">
          <a:xfrm>
            <a:off x="-146487" y="2133098"/>
            <a:ext cx="231400" cy="333316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680B376-1F70-4A75-BA5A-C110298E5E70}"/>
              </a:ext>
            </a:extLst>
          </p:cNvPr>
          <p:cNvCxnSpPr>
            <a:endCxn id="4" idx="3"/>
          </p:cNvCxnSpPr>
          <p:nvPr/>
        </p:nvCxnSpPr>
        <p:spPr bwMode="auto">
          <a:xfrm flipH="1">
            <a:off x="905822" y="5656858"/>
            <a:ext cx="4583814" cy="1021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arrow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0EF464D-B0C4-492A-AEE1-67E335536FB3}"/>
              </a:ext>
            </a:extLst>
          </p:cNvPr>
          <p:cNvCxnSpPr/>
          <p:nvPr/>
        </p:nvCxnSpPr>
        <p:spPr bwMode="auto">
          <a:xfrm>
            <a:off x="2148766" y="4167062"/>
            <a:ext cx="0" cy="1512297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AF0C026-BE68-4842-8457-981EE5787E8A}"/>
              </a:ext>
            </a:extLst>
          </p:cNvPr>
          <p:cNvCxnSpPr/>
          <p:nvPr/>
        </p:nvCxnSpPr>
        <p:spPr bwMode="auto">
          <a:xfrm flipH="1">
            <a:off x="3178203" y="4230127"/>
            <a:ext cx="2527" cy="66254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B88C7BE-F559-48BB-BF7A-C077090D6886}"/>
              </a:ext>
            </a:extLst>
          </p:cNvPr>
          <p:cNvCxnSpPr/>
          <p:nvPr/>
        </p:nvCxnSpPr>
        <p:spPr bwMode="auto">
          <a:xfrm flipV="1">
            <a:off x="992359" y="2133098"/>
            <a:ext cx="520963" cy="350289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6A6B6F75-72F8-48A8-8AC9-5F288E1B70ED}"/>
              </a:ext>
            </a:extLst>
          </p:cNvPr>
          <p:cNvSpPr/>
          <p:nvPr/>
        </p:nvSpPr>
        <p:spPr bwMode="auto">
          <a:xfrm>
            <a:off x="5546835" y="1511769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HHK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2B59A761-2DC4-4AD9-AACE-3E33E6111889}"/>
              </a:ext>
            </a:extLst>
          </p:cNvPr>
          <p:cNvCxnSpPr/>
          <p:nvPr/>
        </p:nvCxnSpPr>
        <p:spPr bwMode="auto">
          <a:xfrm flipV="1">
            <a:off x="4306360" y="1747700"/>
            <a:ext cx="1199686" cy="3594101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" name="Oval 68">
            <a:extLst>
              <a:ext uri="{FF2B5EF4-FFF2-40B4-BE49-F238E27FC236}">
                <a16:creationId xmlns:a16="http://schemas.microsoft.com/office/drawing/2014/main" id="{A008AF9C-A21F-4189-8005-B0F3D250ADCB}"/>
              </a:ext>
            </a:extLst>
          </p:cNvPr>
          <p:cNvSpPr/>
          <p:nvPr/>
        </p:nvSpPr>
        <p:spPr bwMode="auto">
          <a:xfrm>
            <a:off x="-990426" y="5588363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1836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11B0CDED-D06C-471E-9DEE-BBCBAC0198E2}"/>
              </a:ext>
            </a:extLst>
          </p:cNvPr>
          <p:cNvSpPr/>
          <p:nvPr/>
        </p:nvSpPr>
        <p:spPr bwMode="auto">
          <a:xfrm>
            <a:off x="-351688" y="6160917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1886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D038C7C-C7D9-4904-B56D-0C3BD271D145}"/>
              </a:ext>
            </a:extLst>
          </p:cNvPr>
          <p:cNvSpPr/>
          <p:nvPr/>
        </p:nvSpPr>
        <p:spPr bwMode="auto">
          <a:xfrm>
            <a:off x="1861066" y="5475900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1944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4936315C-F9C5-40BB-A5DD-CF472686ADE2}"/>
              </a:ext>
            </a:extLst>
          </p:cNvPr>
          <p:cNvSpPr/>
          <p:nvPr/>
        </p:nvSpPr>
        <p:spPr bwMode="auto">
          <a:xfrm>
            <a:off x="2906930" y="4011641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1967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8D139E23-0B12-4B8B-8D3B-46FC55D60F0F}"/>
              </a:ext>
            </a:extLst>
          </p:cNvPr>
          <p:cNvSpPr/>
          <p:nvPr/>
        </p:nvSpPr>
        <p:spPr bwMode="auto">
          <a:xfrm>
            <a:off x="4748320" y="6340858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2004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D7CE6784-6027-4EB5-A5DB-18BB11DBF77F}"/>
              </a:ext>
            </a:extLst>
          </p:cNvPr>
          <p:cNvSpPr/>
          <p:nvPr/>
        </p:nvSpPr>
        <p:spPr bwMode="auto">
          <a:xfrm>
            <a:off x="4630557" y="4261609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2001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0B24195E-EB9B-41D3-B35A-782386EF5592}"/>
              </a:ext>
            </a:extLst>
          </p:cNvPr>
          <p:cNvSpPr/>
          <p:nvPr/>
        </p:nvSpPr>
        <p:spPr bwMode="auto">
          <a:xfrm>
            <a:off x="5132345" y="4400834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2009</a:t>
            </a: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C9194D43-502D-4299-A02F-BB718B189AE1}"/>
              </a:ext>
            </a:extLst>
          </p:cNvPr>
          <p:cNvSpPr/>
          <p:nvPr/>
        </p:nvSpPr>
        <p:spPr bwMode="auto">
          <a:xfrm>
            <a:off x="1057312" y="5286321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1920s</a:t>
            </a: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6124CBB6-A4DA-49C0-A8F5-64EAC2800B0D}"/>
              </a:ext>
            </a:extLst>
          </p:cNvPr>
          <p:cNvSpPr/>
          <p:nvPr/>
        </p:nvSpPr>
        <p:spPr bwMode="auto">
          <a:xfrm>
            <a:off x="69014" y="4773961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1892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EDCB429-FBF1-4512-B400-AE564EFBB276}"/>
              </a:ext>
            </a:extLst>
          </p:cNvPr>
          <p:cNvCxnSpPr/>
          <p:nvPr/>
        </p:nvCxnSpPr>
        <p:spPr bwMode="auto">
          <a:xfrm>
            <a:off x="4283968" y="5301087"/>
            <a:ext cx="774279" cy="94793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5" name="Picture 54">
            <a:extLst>
              <a:ext uri="{FF2B5EF4-FFF2-40B4-BE49-F238E27FC236}">
                <a16:creationId xmlns:a16="http://schemas.microsoft.com/office/drawing/2014/main" id="{B2EA7AA4-5AE0-4CFB-BE16-32E4860413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22" y="129057"/>
            <a:ext cx="1008112" cy="857903"/>
          </a:xfrm>
          <a:prstGeom prst="rect">
            <a:avLst/>
          </a:prstGeom>
        </p:spPr>
      </p:pic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85EE2F1-DA42-4917-8691-170E6CC68C2F}"/>
              </a:ext>
            </a:extLst>
          </p:cNvPr>
          <p:cNvCxnSpPr/>
          <p:nvPr/>
        </p:nvCxnSpPr>
        <p:spPr bwMode="auto">
          <a:xfrm flipV="1">
            <a:off x="2580814" y="1430494"/>
            <a:ext cx="0" cy="67523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426995CC-91AD-4518-B7B8-B27D52B2B965}"/>
              </a:ext>
            </a:extLst>
          </p:cNvPr>
          <p:cNvSpPr/>
          <p:nvPr/>
        </p:nvSpPr>
        <p:spPr bwMode="auto">
          <a:xfrm>
            <a:off x="2290526" y="2196514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1952</a:t>
            </a:r>
          </a:p>
        </p:txBody>
      </p:sp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81731EB1-8CA1-4B5C-B96A-B07834C1C623}"/>
              </a:ext>
            </a:extLst>
          </p:cNvPr>
          <p:cNvCxnSpPr/>
          <p:nvPr/>
        </p:nvCxnSpPr>
        <p:spPr bwMode="auto">
          <a:xfrm>
            <a:off x="1139547" y="5696075"/>
            <a:ext cx="393088" cy="56711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Oval 48">
            <a:extLst>
              <a:ext uri="{FF2B5EF4-FFF2-40B4-BE49-F238E27FC236}">
                <a16:creationId xmlns:a16="http://schemas.microsoft.com/office/drawing/2014/main" id="{DB5E0579-7F9A-49E8-A2CC-370559703D1D}"/>
              </a:ext>
            </a:extLst>
          </p:cNvPr>
          <p:cNvSpPr/>
          <p:nvPr/>
        </p:nvSpPr>
        <p:spPr bwMode="auto">
          <a:xfrm>
            <a:off x="1401999" y="6319093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1946</a:t>
            </a:r>
          </a:p>
        </p:txBody>
      </p: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9D7B17B7-7738-4407-9776-4CA639B02287}"/>
              </a:ext>
            </a:extLst>
          </p:cNvPr>
          <p:cNvCxnSpPr/>
          <p:nvPr/>
        </p:nvCxnSpPr>
        <p:spPr bwMode="auto">
          <a:xfrm>
            <a:off x="5058246" y="5679359"/>
            <a:ext cx="0" cy="614916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C9EE698C-6574-47A7-A500-DA584804766C}"/>
              </a:ext>
            </a:extLst>
          </p:cNvPr>
          <p:cNvSpPr/>
          <p:nvPr/>
        </p:nvSpPr>
        <p:spPr bwMode="auto">
          <a:xfrm>
            <a:off x="5489636" y="5336972"/>
            <a:ext cx="948688" cy="48235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 err="1"/>
              <a:t>vGKN</a:t>
            </a:r>
            <a:endParaRPr lang="en-CA" dirty="0"/>
          </a:p>
        </p:txBody>
      </p: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30C52713-479D-4E7D-BD52-45F7D7EB0972}"/>
              </a:ext>
            </a:extLst>
          </p:cNvPr>
          <p:cNvCxnSpPr/>
          <p:nvPr/>
        </p:nvCxnSpPr>
        <p:spPr bwMode="auto">
          <a:xfrm>
            <a:off x="6451426" y="2800493"/>
            <a:ext cx="424830" cy="36468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22D7C697-D196-4569-A2DA-FFEA10A3338D}"/>
              </a:ext>
            </a:extLst>
          </p:cNvPr>
          <p:cNvCxnSpPr>
            <a:stCxn id="11" idx="3"/>
          </p:cNvCxnSpPr>
          <p:nvPr/>
        </p:nvCxnSpPr>
        <p:spPr bwMode="auto">
          <a:xfrm flipV="1">
            <a:off x="6461235" y="3177061"/>
            <a:ext cx="415021" cy="32421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AA72A62E-FB74-46BB-A8DD-6F6111C63007}"/>
              </a:ext>
            </a:extLst>
          </p:cNvPr>
          <p:cNvCxnSpPr/>
          <p:nvPr/>
        </p:nvCxnSpPr>
        <p:spPr bwMode="auto">
          <a:xfrm>
            <a:off x="6482527" y="4182187"/>
            <a:ext cx="424830" cy="36468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8" name="Straight Connector 57">
            <a:extLst>
              <a:ext uri="{FF2B5EF4-FFF2-40B4-BE49-F238E27FC236}">
                <a16:creationId xmlns:a16="http://schemas.microsoft.com/office/drawing/2014/main" id="{2E6DCCE7-79ED-4424-B283-3A6A709F9297}"/>
              </a:ext>
            </a:extLst>
          </p:cNvPr>
          <p:cNvCxnSpPr/>
          <p:nvPr/>
        </p:nvCxnSpPr>
        <p:spPr bwMode="auto">
          <a:xfrm flipV="1">
            <a:off x="6492336" y="4558755"/>
            <a:ext cx="415021" cy="32421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1" name="Oval 60">
            <a:extLst>
              <a:ext uri="{FF2B5EF4-FFF2-40B4-BE49-F238E27FC236}">
                <a16:creationId xmlns:a16="http://schemas.microsoft.com/office/drawing/2014/main" id="{FD6F4B7B-4F9E-4C45-9D17-AD60F889D3AD}"/>
              </a:ext>
            </a:extLst>
          </p:cNvPr>
          <p:cNvSpPr/>
          <p:nvPr/>
        </p:nvSpPr>
        <p:spPr bwMode="auto">
          <a:xfrm>
            <a:off x="6449032" y="4365691"/>
            <a:ext cx="542547" cy="35988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2023</a:t>
            </a:r>
          </a:p>
        </p:txBody>
      </p:sp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91E97C2E-3A83-44C7-8E9A-138AE4E48B2A}"/>
              </a:ext>
            </a:extLst>
          </p:cNvPr>
          <p:cNvCxnSpPr/>
          <p:nvPr/>
        </p:nvCxnSpPr>
        <p:spPr bwMode="auto">
          <a:xfrm flipV="1">
            <a:off x="6417549" y="4553787"/>
            <a:ext cx="788814" cy="1046458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B82BB400-092D-48DF-9C07-6E540BA84C11}"/>
              </a:ext>
            </a:extLst>
          </p:cNvPr>
          <p:cNvCxnSpPr/>
          <p:nvPr/>
        </p:nvCxnSpPr>
        <p:spPr bwMode="auto">
          <a:xfrm>
            <a:off x="8134276" y="4553787"/>
            <a:ext cx="406538" cy="171488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643A005F-A1E7-4323-87F1-CA2D83642567}"/>
              </a:ext>
            </a:extLst>
          </p:cNvPr>
          <p:cNvCxnSpPr/>
          <p:nvPr/>
        </p:nvCxnSpPr>
        <p:spPr bwMode="auto">
          <a:xfrm>
            <a:off x="2699792" y="6277147"/>
            <a:ext cx="6321896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315C000-6AC1-4506-B189-F9F1B99B2D58}"/>
              </a:ext>
            </a:extLst>
          </p:cNvPr>
          <p:cNvSpPr/>
          <p:nvPr/>
        </p:nvSpPr>
        <p:spPr bwMode="auto">
          <a:xfrm>
            <a:off x="5533142" y="6042884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PKN</a:t>
            </a:r>
          </a:p>
        </p:txBody>
      </p: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94DD10E4-00D5-42A2-8962-F8BF19A75DBA}"/>
              </a:ext>
            </a:extLst>
          </p:cNvPr>
          <p:cNvCxnSpPr/>
          <p:nvPr/>
        </p:nvCxnSpPr>
        <p:spPr bwMode="auto">
          <a:xfrm flipV="1">
            <a:off x="6907357" y="4546876"/>
            <a:ext cx="1244284" cy="1187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4" name="Straight Connector 73">
            <a:extLst>
              <a:ext uri="{FF2B5EF4-FFF2-40B4-BE49-F238E27FC236}">
                <a16:creationId xmlns:a16="http://schemas.microsoft.com/office/drawing/2014/main" id="{5518FD1C-0986-4077-B0A3-65348B27C822}"/>
              </a:ext>
            </a:extLst>
          </p:cNvPr>
          <p:cNvCxnSpPr/>
          <p:nvPr/>
        </p:nvCxnSpPr>
        <p:spPr bwMode="auto">
          <a:xfrm flipV="1">
            <a:off x="6502024" y="1955595"/>
            <a:ext cx="415021" cy="231048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B6AD68F2-3158-4005-9DAC-C6A2299E2E6F}"/>
              </a:ext>
            </a:extLst>
          </p:cNvPr>
          <p:cNvCxnSpPr/>
          <p:nvPr/>
        </p:nvCxnSpPr>
        <p:spPr bwMode="auto">
          <a:xfrm>
            <a:off x="6502024" y="2291688"/>
            <a:ext cx="1094312" cy="257251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65FFB803-73A9-4B23-9107-8C7A51C78BD2}"/>
              </a:ext>
            </a:extLst>
          </p:cNvPr>
          <p:cNvCxnSpPr/>
          <p:nvPr/>
        </p:nvCxnSpPr>
        <p:spPr bwMode="auto">
          <a:xfrm>
            <a:off x="6502024" y="1237987"/>
            <a:ext cx="415021" cy="135693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8FBD1D47-4934-4085-81CC-E4D48B6F5426}"/>
              </a:ext>
            </a:extLst>
          </p:cNvPr>
          <p:cNvCxnSpPr/>
          <p:nvPr/>
        </p:nvCxnSpPr>
        <p:spPr bwMode="auto">
          <a:xfrm>
            <a:off x="6502024" y="1709773"/>
            <a:ext cx="415021" cy="19327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18119139-447F-4CB2-B67B-676EC3FA3A7A}"/>
              </a:ext>
            </a:extLst>
          </p:cNvPr>
          <p:cNvCxnSpPr/>
          <p:nvPr/>
        </p:nvCxnSpPr>
        <p:spPr bwMode="auto">
          <a:xfrm flipV="1">
            <a:off x="6471383" y="2553383"/>
            <a:ext cx="1124953" cy="162479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id="{F62F25FB-010C-4049-84DE-7AB280F426B7}"/>
              </a:ext>
            </a:extLst>
          </p:cNvPr>
          <p:cNvCxnSpPr/>
          <p:nvPr/>
        </p:nvCxnSpPr>
        <p:spPr bwMode="auto">
          <a:xfrm flipV="1">
            <a:off x="6502532" y="1485122"/>
            <a:ext cx="394627" cy="21554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6" name="Straight Connector 85">
            <a:extLst>
              <a:ext uri="{FF2B5EF4-FFF2-40B4-BE49-F238E27FC236}">
                <a16:creationId xmlns:a16="http://schemas.microsoft.com/office/drawing/2014/main" id="{DF110515-7194-46BD-86A7-15E0DA8C4908}"/>
              </a:ext>
            </a:extLst>
          </p:cNvPr>
          <p:cNvCxnSpPr/>
          <p:nvPr/>
        </p:nvCxnSpPr>
        <p:spPr bwMode="auto">
          <a:xfrm>
            <a:off x="7577966" y="2560818"/>
            <a:ext cx="1443722" cy="358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08147FB7-EDC0-4441-8137-B2AEE1D9EB3C}"/>
              </a:ext>
            </a:extLst>
          </p:cNvPr>
          <p:cNvCxnSpPr/>
          <p:nvPr/>
        </p:nvCxnSpPr>
        <p:spPr bwMode="auto">
          <a:xfrm flipV="1">
            <a:off x="6874475" y="3155041"/>
            <a:ext cx="2147213" cy="28576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6" name="Straight Connector 95">
            <a:extLst>
              <a:ext uri="{FF2B5EF4-FFF2-40B4-BE49-F238E27FC236}">
                <a16:creationId xmlns:a16="http://schemas.microsoft.com/office/drawing/2014/main" id="{12FF489A-EEA0-4EA5-A8FD-69FC041836FB}"/>
              </a:ext>
            </a:extLst>
          </p:cNvPr>
          <p:cNvCxnSpPr/>
          <p:nvPr/>
        </p:nvCxnSpPr>
        <p:spPr bwMode="auto">
          <a:xfrm>
            <a:off x="6917045" y="1926998"/>
            <a:ext cx="2127816" cy="1002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1" name="Straight Connector 100">
            <a:extLst>
              <a:ext uri="{FF2B5EF4-FFF2-40B4-BE49-F238E27FC236}">
                <a16:creationId xmlns:a16="http://schemas.microsoft.com/office/drawing/2014/main" id="{16339C0F-061E-4B4B-999C-01263B97B97B}"/>
              </a:ext>
            </a:extLst>
          </p:cNvPr>
          <p:cNvCxnSpPr/>
          <p:nvPr/>
        </p:nvCxnSpPr>
        <p:spPr bwMode="auto">
          <a:xfrm flipV="1">
            <a:off x="6492336" y="3211738"/>
            <a:ext cx="390063" cy="949346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FA5D3259-8431-4CA4-8E2F-B602A630B27A}"/>
              </a:ext>
            </a:extLst>
          </p:cNvPr>
          <p:cNvCxnSpPr/>
          <p:nvPr/>
        </p:nvCxnSpPr>
        <p:spPr bwMode="auto">
          <a:xfrm>
            <a:off x="7016184" y="1214249"/>
            <a:ext cx="2127816" cy="1002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A4385D0F-4CC1-4074-A582-025A5C79ED7C}"/>
              </a:ext>
            </a:extLst>
          </p:cNvPr>
          <p:cNvCxnSpPr/>
          <p:nvPr/>
        </p:nvCxnSpPr>
        <p:spPr bwMode="auto">
          <a:xfrm>
            <a:off x="7029261" y="1435568"/>
            <a:ext cx="2127816" cy="1002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0D8978B8-BF1E-4EAC-B7F9-A8541B8B1FF9}"/>
              </a:ext>
            </a:extLst>
          </p:cNvPr>
          <p:cNvCxnSpPr/>
          <p:nvPr/>
        </p:nvCxnSpPr>
        <p:spPr bwMode="auto">
          <a:xfrm>
            <a:off x="7016184" y="1634022"/>
            <a:ext cx="2127816" cy="1002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12" name="Straight Connector 111">
            <a:extLst>
              <a:ext uri="{FF2B5EF4-FFF2-40B4-BE49-F238E27FC236}">
                <a16:creationId xmlns:a16="http://schemas.microsoft.com/office/drawing/2014/main" id="{D211CA5F-E60A-47E0-8DEB-ACCE202CDFF8}"/>
              </a:ext>
            </a:extLst>
          </p:cNvPr>
          <p:cNvCxnSpPr/>
          <p:nvPr/>
        </p:nvCxnSpPr>
        <p:spPr bwMode="auto">
          <a:xfrm flipV="1">
            <a:off x="7837588" y="2576283"/>
            <a:ext cx="255581" cy="551032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2" name="Oval 11">
            <a:extLst>
              <a:ext uri="{FF2B5EF4-FFF2-40B4-BE49-F238E27FC236}">
                <a16:creationId xmlns:a16="http://schemas.microsoft.com/office/drawing/2014/main" id="{EDBB2D05-4758-87DB-8A2C-17DF638CD3C0}"/>
              </a:ext>
            </a:extLst>
          </p:cNvPr>
          <p:cNvSpPr/>
          <p:nvPr/>
        </p:nvSpPr>
        <p:spPr bwMode="auto">
          <a:xfrm>
            <a:off x="6463555" y="3001805"/>
            <a:ext cx="542547" cy="35988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2024</a:t>
            </a:r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8BC56AC2-0523-8240-85B0-DACAE3FAEE36}"/>
              </a:ext>
            </a:extLst>
          </p:cNvPr>
          <p:cNvSpPr/>
          <p:nvPr/>
        </p:nvSpPr>
        <p:spPr bwMode="auto">
          <a:xfrm>
            <a:off x="6063937" y="2110764"/>
            <a:ext cx="542547" cy="35988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2025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C0F06B5B-F88B-43C3-BBA7-29120DA2C75D}"/>
              </a:ext>
            </a:extLst>
          </p:cNvPr>
          <p:cNvSpPr/>
          <p:nvPr/>
        </p:nvSpPr>
        <p:spPr bwMode="auto">
          <a:xfrm>
            <a:off x="7251139" y="3094212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</a:t>
            </a:r>
          </a:p>
        </p:txBody>
      </p:sp>
      <p:sp>
        <p:nvSpPr>
          <p:cNvPr id="26" name="Rectangle: Rounded Corners 25">
            <a:extLst>
              <a:ext uri="{FF2B5EF4-FFF2-40B4-BE49-F238E27FC236}">
                <a16:creationId xmlns:a16="http://schemas.microsoft.com/office/drawing/2014/main" id="{1F02410D-D25F-255C-7C16-A5ABC9735762}"/>
              </a:ext>
            </a:extLst>
          </p:cNvPr>
          <p:cNvSpPr/>
          <p:nvPr/>
        </p:nvSpPr>
        <p:spPr bwMode="auto">
          <a:xfrm>
            <a:off x="6663841" y="3981476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US" dirty="0"/>
              <a:t>N</a:t>
            </a:r>
            <a:r>
              <a:rPr lang="en-CA" dirty="0"/>
              <a:t>GK</a:t>
            </a: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18A8262F-55A3-A0EB-35AD-B82C94DEFCBD}"/>
              </a:ext>
            </a:extLst>
          </p:cNvPr>
          <p:cNvSpPr/>
          <p:nvPr/>
        </p:nvSpPr>
        <p:spPr bwMode="auto">
          <a:xfrm>
            <a:off x="6706015" y="3600521"/>
            <a:ext cx="542547" cy="359882"/>
          </a:xfrm>
          <a:prstGeom prst="ellipse">
            <a:avLst/>
          </a:prstGeom>
          <a:solidFill>
            <a:srgbClr val="FFFF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2024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2DC636A-6877-48C4-8124-AC65C1D6874C}"/>
              </a:ext>
            </a:extLst>
          </p:cNvPr>
          <p:cNvSpPr/>
          <p:nvPr/>
        </p:nvSpPr>
        <p:spPr bwMode="auto">
          <a:xfrm>
            <a:off x="4836" y="6053099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NHK</a:t>
            </a:r>
          </a:p>
        </p:txBody>
      </p:sp>
    </p:spTree>
    <p:extLst>
      <p:ext uri="{BB962C8B-B14F-4D97-AF65-F5344CB8AC3E}">
        <p14:creationId xmlns:p14="http://schemas.microsoft.com/office/powerpoint/2010/main" val="33979951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" grpId="0" animBg="1"/>
      <p:bldP spid="12" grpId="0" animBg="1"/>
      <p:bldP spid="13" grpId="0" animBg="1"/>
      <p:bldP spid="23" grpId="0" animBg="1"/>
      <p:bldP spid="26" grpId="0" animBg="1"/>
      <p:bldP spid="1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265" y="97210"/>
            <a:ext cx="1951572" cy="897094"/>
          </a:xfrm>
          <a:prstGeom prst="rect">
            <a:avLst/>
          </a:prstGeom>
        </p:spPr>
      </p:pic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97499" y="4196051"/>
            <a:ext cx="8641080" cy="1714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4290" tIns="34290" rIns="34290" bIns="34290"/>
          <a:lstStyle>
            <a:lvl1pPr marL="342900" indent="-34290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1pPr>
            <a:lvl2pPr marL="742950" indent="-28575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2pPr>
            <a:lvl3pPr marL="1143000" indent="-22860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3pPr>
            <a:lvl4pPr marL="1600200" indent="-22860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4pPr>
            <a:lvl5pPr marL="593725" indent="-593725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5pPr>
            <a:lvl6pPr marL="10509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6pPr>
            <a:lvl7pPr marL="15081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7pPr>
            <a:lvl8pPr marL="19653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8pPr>
            <a:lvl9pPr marL="24225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9pPr>
          </a:lstStyle>
          <a:p>
            <a:pPr lvl="4"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b="1" i="1" dirty="0">
                <a:solidFill>
                  <a:srgbClr val="00FFFF"/>
                </a:solidFill>
                <a:latin typeface="Calibri" charset="0"/>
                <a:sym typeface="Arial Narrow" charset="0"/>
              </a:rPr>
              <a:t>Lecture 3 </a:t>
            </a:r>
          </a:p>
          <a:p>
            <a:pPr lvl="4"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b="1" i="1" dirty="0">
                <a:solidFill>
                  <a:srgbClr val="00FFFF"/>
                </a:solidFill>
                <a:latin typeface="Calibri" charset="0"/>
                <a:sym typeface="Arial Narrow" charset="0"/>
              </a:rPr>
              <a:t>North </a:t>
            </a:r>
            <a:r>
              <a:rPr lang="en-US" altLang="en-US" b="1" i="1">
                <a:solidFill>
                  <a:srgbClr val="00FFFF"/>
                </a:solidFill>
                <a:latin typeface="Calibri" charset="0"/>
                <a:sym typeface="Arial Narrow" charset="0"/>
              </a:rPr>
              <a:t>America Reformed</a:t>
            </a:r>
            <a:endParaRPr lang="en-US" altLang="en-US" b="1" i="1" dirty="0">
              <a:solidFill>
                <a:srgbClr val="00FFFF"/>
              </a:solidFill>
              <a:latin typeface="Calibri" charset="0"/>
              <a:sym typeface="Arial Narrow" charset="0"/>
            </a:endParaRPr>
          </a:p>
        </p:txBody>
      </p:sp>
      <p:sp>
        <p:nvSpPr>
          <p:cNvPr id="7" name="Rectangle 2"/>
          <p:cNvSpPr txBox="1">
            <a:spLocks noGrp="1" noChangeArrowheads="1"/>
          </p:cNvSpPr>
          <p:nvPr>
            <p:ph type="title"/>
          </p:nvPr>
        </p:nvSpPr>
        <p:spPr bwMode="auto">
          <a:xfrm>
            <a:off x="114299" y="112516"/>
            <a:ext cx="8881437" cy="8970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34290" tIns="34290" rIns="34290" bIns="34290" numCol="1" anchor="ctr" anchorCtr="0" compatLnSpc="1">
            <a:prstTxWarp prst="textNoShape">
              <a:avLst/>
            </a:prstTxWarp>
          </a:bodyPr>
          <a:lstStyle>
            <a:lvl1pPr marL="342900" indent="-34290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1pPr>
            <a:lvl2pPr marL="742950" indent="-28575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2pPr>
            <a:lvl3pPr marL="1143000" indent="-22860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3pPr>
            <a:lvl4pPr marL="1600200" indent="-22860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4pPr>
            <a:lvl5pPr marL="593725" indent="-593725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5pPr>
            <a:lvl6pPr marL="10509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6pPr>
            <a:lvl7pPr marL="15081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7pPr>
            <a:lvl8pPr marL="19653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8pPr>
            <a:lvl9pPr marL="24225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9pPr>
          </a:lstStyle>
          <a:p>
            <a:pPr lvl="4"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3960" b="1" dirty="0">
                <a:solidFill>
                  <a:srgbClr val="FFFFFF"/>
                </a:solidFill>
                <a:latin typeface="Calibri" charset="0"/>
                <a:sym typeface="Arial Narrow" charset="0"/>
              </a:rPr>
              <a:t>Church </a:t>
            </a:r>
            <a:r>
              <a:rPr lang="en-US" altLang="en-US" sz="3960" b="1" dirty="0" err="1">
                <a:solidFill>
                  <a:srgbClr val="FFFFFF"/>
                </a:solidFill>
                <a:latin typeface="Calibri" charset="0"/>
                <a:sym typeface="Arial Narrow" charset="0"/>
              </a:rPr>
              <a:t>Scapes</a:t>
            </a:r>
            <a:endParaRPr lang="en-US" altLang="en-US" sz="3960" b="1" dirty="0">
              <a:solidFill>
                <a:srgbClr val="FFFFFF"/>
              </a:solidFill>
              <a:latin typeface="Calibri" charset="0"/>
              <a:sym typeface="Arial Narrow" charset="0"/>
            </a:endParaRPr>
          </a:p>
        </p:txBody>
      </p:sp>
      <p:sp>
        <p:nvSpPr>
          <p:cNvPr id="9" name="Rectangle 2"/>
          <p:cNvSpPr txBox="1">
            <a:spLocks noChangeArrowheads="1"/>
          </p:cNvSpPr>
          <p:nvPr/>
        </p:nvSpPr>
        <p:spPr bwMode="auto">
          <a:xfrm>
            <a:off x="297499" y="5216744"/>
            <a:ext cx="8641080" cy="1387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4290" tIns="34290" rIns="34290" bIns="34290"/>
          <a:lstStyle>
            <a:lvl1pPr marL="342900" indent="-34290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1pPr>
            <a:lvl2pPr marL="742950" indent="-28575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2pPr>
            <a:lvl3pPr marL="1143000" indent="-22860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3pPr>
            <a:lvl4pPr marL="1600200" indent="-228600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4pPr>
            <a:lvl5pPr marL="593725" indent="-593725" algn="l" eaLnBrk="0" hangingPunct="0">
              <a:spcBef>
                <a:spcPts val="1800"/>
              </a:spcBef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5pPr>
            <a:lvl6pPr marL="10509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6pPr>
            <a:lvl7pPr marL="15081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7pPr>
            <a:lvl8pPr marL="19653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8pPr>
            <a:lvl9pPr marL="2422525" indent="-593725" eaLnBrk="0" fontAlgn="base" hangingPunct="0">
              <a:spcBef>
                <a:spcPts val="1800"/>
              </a:spcBef>
              <a:spcAft>
                <a:spcPct val="0"/>
              </a:spcAft>
              <a:buSzPct val="171000"/>
              <a:buFont typeface="Gill Sans" charset="0"/>
              <a:buChar char="•"/>
              <a:tabLst>
                <a:tab pos="355600" algn="l"/>
                <a:tab pos="711200" algn="l"/>
                <a:tab pos="1066800" algn="l"/>
                <a:tab pos="1422400" algn="l"/>
                <a:tab pos="1778000" algn="l"/>
                <a:tab pos="2133600" algn="l"/>
                <a:tab pos="2489200" algn="l"/>
                <a:tab pos="2844800" algn="l"/>
                <a:tab pos="3200400" algn="l"/>
                <a:tab pos="3556000" algn="l"/>
                <a:tab pos="3911600" algn="l"/>
                <a:tab pos="4267200" algn="l"/>
              </a:tabLst>
              <a:defRPr sz="3200">
                <a:solidFill>
                  <a:schemeClr val="tx1"/>
                </a:solidFill>
                <a:latin typeface="Gill Sans" charset="0"/>
                <a:ea typeface="ヒラギノ角ゴ Pro W3" charset="-128"/>
                <a:sym typeface="Gill Sans" charset="0"/>
              </a:defRPr>
            </a:lvl9pPr>
          </a:lstStyle>
          <a:p>
            <a:pPr lvl="4"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sz="3240" b="1" dirty="0">
                <a:solidFill>
                  <a:srgbClr val="92D050"/>
                </a:solidFill>
                <a:latin typeface="Calibri" charset="0"/>
                <a:sym typeface="Arial Narrow" charset="0"/>
              </a:rPr>
              <a:t>Wednesday October 21, 2025</a:t>
            </a:r>
          </a:p>
          <a:p>
            <a:pPr lvl="4"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dirty="0">
                <a:latin typeface="Calibri" charset="0"/>
                <a:sym typeface="Arial Narrow" charset="0"/>
              </a:rPr>
              <a:t>Tax receipted donations: </a:t>
            </a:r>
          </a:p>
          <a:p>
            <a:pPr lvl="4" algn="ctr" eaLnBrk="1" hangingPunct="1">
              <a:spcBef>
                <a:spcPct val="0"/>
              </a:spcBef>
              <a:buSzTx/>
              <a:buFontTx/>
              <a:buNone/>
            </a:pPr>
            <a:r>
              <a:rPr lang="en-US" altLang="en-US" dirty="0">
                <a:latin typeface="Calibri" charset="0"/>
                <a:sym typeface="Arial Narrow" charset="0"/>
              </a:rPr>
              <a:t>Canada Helps – Reformed Bible College</a:t>
            </a:r>
          </a:p>
        </p:txBody>
      </p:sp>
      <p:pic>
        <p:nvPicPr>
          <p:cNvPr id="8" name="Picture 2" descr="Image result for synod of dort">
            <a:extLst>
              <a:ext uri="{FF2B5EF4-FFF2-40B4-BE49-F238E27FC236}">
                <a16:creationId xmlns:a16="http://schemas.microsoft.com/office/drawing/2014/main" id="{458FD901-41A9-4B0C-8298-781D47E1D3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2695" y="1371611"/>
            <a:ext cx="5750688" cy="28083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8626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9FE10D-1AB3-4AA7-96A0-97B820F54A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/>
              <a:t>Psalm 25:2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75AA0C-491F-4DD8-9673-D53B592891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79712" y="1219200"/>
            <a:ext cx="7164288" cy="5638800"/>
          </a:xfrm>
        </p:spPr>
        <p:txBody>
          <a:bodyPr/>
          <a:lstStyle/>
          <a:p>
            <a:pPr marL="0" indent="0">
              <a:buNone/>
            </a:pPr>
            <a:r>
              <a:rPr lang="en-CA" dirty="0"/>
              <a:t>Show your paths to me, your servant, </a:t>
            </a:r>
          </a:p>
          <a:p>
            <a:pPr marL="0" indent="0">
              <a:buNone/>
            </a:pPr>
            <a:r>
              <a:rPr lang="en-CA" dirty="0"/>
              <a:t>and direct me in your ways.</a:t>
            </a:r>
          </a:p>
          <a:p>
            <a:pPr marL="0" indent="0">
              <a:buNone/>
            </a:pPr>
            <a:r>
              <a:rPr lang="en-CA" dirty="0"/>
              <a:t>Lead me in your truth and teach me; </a:t>
            </a:r>
          </a:p>
          <a:p>
            <a:pPr marL="0" indent="0">
              <a:buNone/>
            </a:pPr>
            <a:r>
              <a:rPr lang="en-CA" dirty="0"/>
              <a:t>guide and keep me all my days. </a:t>
            </a:r>
          </a:p>
          <a:p>
            <a:pPr marL="0" indent="0">
              <a:buNone/>
            </a:pPr>
            <a:r>
              <a:rPr lang="en-CA" dirty="0"/>
              <a:t>LORD, I know your word is true,</a:t>
            </a:r>
          </a:p>
          <a:p>
            <a:pPr marL="0" indent="0">
              <a:buNone/>
            </a:pPr>
            <a:r>
              <a:rPr lang="en-CA" dirty="0"/>
              <a:t>and with eager expectation </a:t>
            </a:r>
          </a:p>
          <a:p>
            <a:pPr marL="0" indent="0">
              <a:buNone/>
            </a:pPr>
            <a:r>
              <a:rPr lang="en-CA" dirty="0"/>
              <a:t>all day long I hope in you</a:t>
            </a:r>
          </a:p>
          <a:p>
            <a:pPr marL="0" indent="0">
              <a:buNone/>
            </a:pPr>
            <a:r>
              <a:rPr lang="en-CA" dirty="0"/>
              <a:t>as the God of my salvation.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r>
              <a:rPr lang="en-CA" dirty="0"/>
              <a:t>Read: 1John 4:1-6</a:t>
            </a:r>
          </a:p>
          <a:p>
            <a:pPr marL="0" indent="0">
              <a:buNone/>
            </a:pPr>
            <a:endParaRPr lang="en-CA" dirty="0"/>
          </a:p>
          <a:p>
            <a:pPr marL="0" indent="0">
              <a:buNone/>
            </a:pPr>
            <a:endParaRPr lang="en-CA" dirty="0"/>
          </a:p>
          <a:p>
            <a:pPr marL="0" indent="0" algn="r">
              <a:buNone/>
            </a:pPr>
            <a:br>
              <a:rPr lang="en-CA" dirty="0"/>
            </a:br>
            <a:r>
              <a:rPr lang="en-CA" dirty="0"/>
              <a:t>Galatians 1:6-10</a:t>
            </a:r>
            <a:endParaRPr lang="en-CA" sz="2400" dirty="0"/>
          </a:p>
          <a:p>
            <a:pPr marL="0" indent="0">
              <a:spcBef>
                <a:spcPts val="1800"/>
              </a:spcBef>
              <a:buNone/>
            </a:pPr>
            <a:r>
              <a:rPr lang="en-US" sz="2400" dirty="0"/>
              <a:t>	</a:t>
            </a:r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4E29FB3-B28F-4508-8745-400E9359354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42550"/>
            <a:ext cx="1008112" cy="8579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72CCE8F-2C62-425B-859D-08C5919AE09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22" y="129057"/>
            <a:ext cx="1008112" cy="857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8553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6AD11-DA79-46EA-A865-B5768E0E81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58" y="0"/>
            <a:ext cx="9144000" cy="1143000"/>
          </a:xfrm>
          <a:solidFill>
            <a:srgbClr val="FF9933"/>
          </a:solidFill>
        </p:spPr>
        <p:txBody>
          <a:bodyPr/>
          <a:lstStyle/>
          <a:p>
            <a:r>
              <a:rPr lang="en-CA" dirty="0"/>
              <a:t>The Netherlands – early 1800s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6E29D-08C4-40F1-A6C3-61318C28B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>
                <a:solidFill>
                  <a:srgbClr val="00B0F0"/>
                </a:solidFill>
              </a:rPr>
              <a:t>1834</a:t>
            </a:r>
            <a:r>
              <a:rPr lang="en-CA" dirty="0"/>
              <a:t>: </a:t>
            </a:r>
            <a:r>
              <a:rPr lang="en-CA" dirty="0">
                <a:solidFill>
                  <a:srgbClr val="00FF00"/>
                </a:solidFill>
              </a:rPr>
              <a:t>The Secession</a:t>
            </a:r>
          </a:p>
          <a:p>
            <a:pPr lvl="1"/>
            <a:r>
              <a:rPr lang="en-CA" dirty="0"/>
              <a:t>Doctrinal issues </a:t>
            </a:r>
          </a:p>
          <a:p>
            <a:pPr lvl="1"/>
            <a:r>
              <a:rPr lang="en-CA" dirty="0"/>
              <a:t>Over 120 churches, just 6 ministers</a:t>
            </a:r>
          </a:p>
          <a:p>
            <a:r>
              <a:rPr lang="en-CA" dirty="0"/>
              <a:t>Division within the ranks on</a:t>
            </a:r>
          </a:p>
          <a:p>
            <a:pPr lvl="1"/>
            <a:r>
              <a:rPr lang="en-CA" dirty="0"/>
              <a:t>the church order (H.P. Scholten)</a:t>
            </a:r>
          </a:p>
          <a:p>
            <a:pPr lvl="1"/>
            <a:r>
              <a:rPr lang="en-CA" dirty="0"/>
              <a:t>the covenant (H. de Cock)</a:t>
            </a:r>
          </a:p>
          <a:p>
            <a:pPr lvl="1"/>
            <a:r>
              <a:rPr lang="en-CA" dirty="0"/>
              <a:t>Offer of the Gospel (</a:t>
            </a:r>
            <a:r>
              <a:rPr lang="en-CA" dirty="0" err="1"/>
              <a:t>Drenth</a:t>
            </a:r>
            <a:r>
              <a:rPr lang="en-CA" dirty="0"/>
              <a:t> and </a:t>
            </a:r>
            <a:r>
              <a:rPr lang="en-CA" dirty="0" err="1"/>
              <a:t>Gelderse</a:t>
            </a:r>
            <a:r>
              <a:rPr lang="en-CA" dirty="0"/>
              <a:t> Persuasions)</a:t>
            </a:r>
          </a:p>
          <a:p>
            <a:pPr lvl="1"/>
            <a:r>
              <a:rPr lang="en-CA" dirty="0"/>
              <a:t>relation to the government (Cross-churches)</a:t>
            </a:r>
          </a:p>
          <a:p>
            <a:r>
              <a:rPr lang="en-CA" dirty="0"/>
              <a:t>By </a:t>
            </a:r>
            <a:r>
              <a:rPr lang="en-CA" dirty="0">
                <a:solidFill>
                  <a:srgbClr val="00B0F0"/>
                </a:solidFill>
              </a:rPr>
              <a:t>1850</a:t>
            </a:r>
            <a:r>
              <a:rPr lang="en-CA" dirty="0"/>
              <a:t> three larger groups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CA" dirty="0">
                <a:solidFill>
                  <a:srgbClr val="00FF00"/>
                </a:solidFill>
              </a:rPr>
              <a:t>Christian Seceded Reformed Church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CA" dirty="0">
                <a:solidFill>
                  <a:srgbClr val="00FF00"/>
                </a:solidFill>
              </a:rPr>
              <a:t>Reformed Churches under the Cross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CA" dirty="0"/>
              <a:t>Clusters of independent </a:t>
            </a:r>
            <a:r>
              <a:rPr lang="en-CA" dirty="0">
                <a:solidFill>
                  <a:srgbClr val="00FF00"/>
                </a:solidFill>
              </a:rPr>
              <a:t>Reformed Congregations</a:t>
            </a:r>
          </a:p>
          <a:p>
            <a:pPr lvl="1"/>
            <a:endParaRPr lang="en-CA" dirty="0"/>
          </a:p>
          <a:p>
            <a:pPr lvl="1"/>
            <a:endParaRPr lang="en-CA" dirty="0"/>
          </a:p>
          <a:p>
            <a:endParaRPr lang="en-CA" dirty="0"/>
          </a:p>
        </p:txBody>
      </p:sp>
      <p:pic>
        <p:nvPicPr>
          <p:cNvPr id="1026" name="Picture 2" descr="Image result for hendrik de cock">
            <a:extLst>
              <a:ext uri="{FF2B5EF4-FFF2-40B4-BE49-F238E27FC236}">
                <a16:creationId xmlns:a16="http://schemas.microsoft.com/office/drawing/2014/main" id="{E3A64795-DC24-4C52-BE75-EF1D8DD61A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3" y="1052736"/>
            <a:ext cx="1872208" cy="25546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784B170-DF77-40D7-BDC5-84772E05435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42550"/>
            <a:ext cx="1008112" cy="85790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D0C675D3-0023-41B6-8CC9-EDE5FD7B740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22" y="129057"/>
            <a:ext cx="1008112" cy="857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1137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6AD11-DA79-46EA-A865-B5768E0E813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9933"/>
          </a:solidFill>
        </p:spPr>
        <p:txBody>
          <a:bodyPr/>
          <a:lstStyle/>
          <a:p>
            <a:r>
              <a:rPr lang="en-CA" dirty="0"/>
              <a:t>The Netherlands – later 1800s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6E29D-08C4-40F1-A6C3-61318C28B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>
                <a:solidFill>
                  <a:srgbClr val="00B0F0"/>
                </a:solidFill>
              </a:rPr>
              <a:t>1869</a:t>
            </a:r>
            <a:r>
              <a:rPr lang="en-CA" dirty="0"/>
              <a:t>: union of Seceder groups</a:t>
            </a:r>
          </a:p>
          <a:p>
            <a:pPr lvl="1"/>
            <a:r>
              <a:rPr lang="en-CA" dirty="0">
                <a:solidFill>
                  <a:srgbClr val="00FF00"/>
                </a:solidFill>
              </a:rPr>
              <a:t>Cross-churches</a:t>
            </a:r>
            <a:r>
              <a:rPr lang="en-CA" dirty="0"/>
              <a:t> and </a:t>
            </a:r>
            <a:r>
              <a:rPr lang="en-CA" dirty="0">
                <a:solidFill>
                  <a:srgbClr val="00FF00"/>
                </a:solidFill>
              </a:rPr>
              <a:t>Seceders</a:t>
            </a:r>
            <a:r>
              <a:rPr lang="en-CA" dirty="0"/>
              <a:t> unite</a:t>
            </a:r>
          </a:p>
          <a:p>
            <a:pPr lvl="1"/>
            <a:r>
              <a:rPr lang="en-CA" dirty="0"/>
              <a:t>Formation: </a:t>
            </a:r>
            <a:r>
              <a:rPr lang="en-CA" dirty="0">
                <a:solidFill>
                  <a:srgbClr val="00FF00"/>
                </a:solidFill>
              </a:rPr>
              <a:t>Christian Reformed Church</a:t>
            </a:r>
            <a:r>
              <a:rPr lang="en-CA" dirty="0"/>
              <a:t> (CGK)</a:t>
            </a:r>
          </a:p>
          <a:p>
            <a:pPr lvl="2"/>
            <a:r>
              <a:rPr lang="en-CA" dirty="0"/>
              <a:t>Seminary: Theological School in Kampen</a:t>
            </a:r>
          </a:p>
          <a:p>
            <a:pPr lvl="1"/>
            <a:r>
              <a:rPr lang="en-CA" dirty="0">
                <a:solidFill>
                  <a:srgbClr val="00FF00"/>
                </a:solidFill>
              </a:rPr>
              <a:t>Reformed Congregations </a:t>
            </a:r>
            <a:r>
              <a:rPr lang="en-CA" dirty="0"/>
              <a:t>remain separate</a:t>
            </a:r>
          </a:p>
          <a:p>
            <a:r>
              <a:rPr lang="en-CA" dirty="0">
                <a:solidFill>
                  <a:srgbClr val="00B0F0"/>
                </a:solidFill>
              </a:rPr>
              <a:t>1907</a:t>
            </a:r>
            <a:r>
              <a:rPr lang="en-CA" dirty="0"/>
              <a:t>: Union of most </a:t>
            </a:r>
            <a:r>
              <a:rPr lang="en-CA" dirty="0">
                <a:solidFill>
                  <a:srgbClr val="00FF00"/>
                </a:solidFill>
              </a:rPr>
              <a:t>Reformed Congregations </a:t>
            </a:r>
            <a:r>
              <a:rPr lang="en-CA" dirty="0"/>
              <a:t>(GG)</a:t>
            </a:r>
          </a:p>
          <a:p>
            <a:pPr lvl="1"/>
            <a:r>
              <a:rPr lang="en-CA" dirty="0"/>
              <a:t>Involves remaining Cross Churches</a:t>
            </a:r>
          </a:p>
          <a:p>
            <a:pPr lvl="1"/>
            <a:r>
              <a:rPr lang="en-CA" dirty="0"/>
              <a:t>Some groups remain separate, forming the federation of Old Reformed Congregations (OGG)</a:t>
            </a:r>
          </a:p>
          <a:p>
            <a:r>
              <a:rPr lang="en-CA" dirty="0">
                <a:solidFill>
                  <a:srgbClr val="00CCFF"/>
                </a:solidFill>
              </a:rPr>
              <a:t>1920s</a:t>
            </a:r>
            <a:r>
              <a:rPr lang="en-CA" dirty="0"/>
              <a:t>: Some GG leave for OGG</a:t>
            </a:r>
          </a:p>
          <a:p>
            <a:pPr lvl="1"/>
            <a:r>
              <a:rPr lang="en-CA" dirty="0"/>
              <a:t>Issue general surrounded offer of the gospel, ethics, and persons</a:t>
            </a:r>
          </a:p>
          <a:p>
            <a:pPr lvl="1"/>
            <a:endParaRPr lang="en-CA" dirty="0"/>
          </a:p>
          <a:p>
            <a:endParaRPr lang="en-CA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19175A1-B25D-4DF2-9B27-E93A126FF4A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42550"/>
            <a:ext cx="1008112" cy="85790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EAE41E1-B8D5-4ABB-AD9B-5A883DBB80C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22" y="129057"/>
            <a:ext cx="1008112" cy="857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23613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8DD9E-600B-4AFE-BF4D-D8F9B8C2B6C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9933"/>
          </a:solidFill>
        </p:spPr>
        <p:txBody>
          <a:bodyPr/>
          <a:lstStyle/>
          <a:p>
            <a:r>
              <a:rPr lang="en-CA" dirty="0"/>
              <a:t>Splits &amp; Mergers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2DC636A-6877-48C4-8124-AC65C1D6874C}"/>
              </a:ext>
            </a:extLst>
          </p:cNvPr>
          <p:cNvSpPr/>
          <p:nvPr/>
        </p:nvSpPr>
        <p:spPr bwMode="auto">
          <a:xfrm>
            <a:off x="0" y="6165304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NHK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8BBDBE1-C64A-4ECE-A151-46599E8CC7F2}"/>
              </a:ext>
            </a:extLst>
          </p:cNvPr>
          <p:cNvSpPr/>
          <p:nvPr/>
        </p:nvSpPr>
        <p:spPr bwMode="auto">
          <a:xfrm>
            <a:off x="1694576" y="5548316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GKN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D0B0D4B-B51D-48B9-8F70-EAD66177DA82}"/>
              </a:ext>
            </a:extLst>
          </p:cNvPr>
          <p:cNvSpPr/>
          <p:nvPr/>
        </p:nvSpPr>
        <p:spPr bwMode="auto">
          <a:xfrm>
            <a:off x="7253994" y="4078215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GKv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8609361-577C-463E-B857-4EEEE8D7FF12}"/>
              </a:ext>
            </a:extLst>
          </p:cNvPr>
          <p:cNvSpPr/>
          <p:nvPr/>
        </p:nvSpPr>
        <p:spPr bwMode="auto">
          <a:xfrm>
            <a:off x="7236296" y="1991127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CGKN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315C000-6AC1-4506-B189-F9F1B99B2D58}"/>
              </a:ext>
            </a:extLst>
          </p:cNvPr>
          <p:cNvSpPr/>
          <p:nvPr/>
        </p:nvSpPr>
        <p:spPr bwMode="auto">
          <a:xfrm>
            <a:off x="7236296" y="6165304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FF000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PKN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3A14A00-26B3-4E91-9C56-3DA59D99A41B}"/>
              </a:ext>
            </a:extLst>
          </p:cNvPr>
          <p:cNvSpPr/>
          <p:nvPr/>
        </p:nvSpPr>
        <p:spPr bwMode="auto">
          <a:xfrm>
            <a:off x="7236296" y="4773911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NGK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2B25E8E-980B-4267-AEDD-A04545917AA1}"/>
              </a:ext>
            </a:extLst>
          </p:cNvPr>
          <p:cNvSpPr/>
          <p:nvPr/>
        </p:nvSpPr>
        <p:spPr bwMode="auto">
          <a:xfrm>
            <a:off x="7236296" y="1295431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GG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CD98098-28DF-4836-80FD-45D2F9528D36}"/>
              </a:ext>
            </a:extLst>
          </p:cNvPr>
          <p:cNvSpPr/>
          <p:nvPr/>
        </p:nvSpPr>
        <p:spPr bwMode="auto">
          <a:xfrm>
            <a:off x="7253487" y="2686823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DGK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828ADE4-9F3D-4815-8695-B92932A78CD5}"/>
              </a:ext>
            </a:extLst>
          </p:cNvPr>
          <p:cNvSpPr/>
          <p:nvPr/>
        </p:nvSpPr>
        <p:spPr bwMode="auto">
          <a:xfrm>
            <a:off x="7249989" y="3382519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2D4D173-6646-4C47-8C19-BB7C23261C90}"/>
              </a:ext>
            </a:extLst>
          </p:cNvPr>
          <p:cNvCxnSpPr/>
          <p:nvPr/>
        </p:nvCxnSpPr>
        <p:spPr bwMode="auto">
          <a:xfrm>
            <a:off x="928093" y="6406479"/>
            <a:ext cx="6321896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5568DE7-33AC-4480-AB77-74BE3E19D2CD}"/>
              </a:ext>
            </a:extLst>
          </p:cNvPr>
          <p:cNvCxnSpPr/>
          <p:nvPr/>
        </p:nvCxnSpPr>
        <p:spPr bwMode="auto">
          <a:xfrm>
            <a:off x="4881357" y="5015087"/>
            <a:ext cx="2354939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3F72F67-B2FE-4ACF-BDFB-8D5628C6719A}"/>
              </a:ext>
            </a:extLst>
          </p:cNvPr>
          <p:cNvCxnSpPr/>
          <p:nvPr/>
        </p:nvCxnSpPr>
        <p:spPr bwMode="auto">
          <a:xfrm>
            <a:off x="3835493" y="4319391"/>
            <a:ext cx="3414498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E6B9919-E47E-4366-B1F2-BFB61639D974}"/>
              </a:ext>
            </a:extLst>
          </p:cNvPr>
          <p:cNvCxnSpPr/>
          <p:nvPr/>
        </p:nvCxnSpPr>
        <p:spPr bwMode="auto">
          <a:xfrm>
            <a:off x="1187624" y="2228841"/>
            <a:ext cx="6048672" cy="10133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BBE3649-E969-4580-AF07-CFA3B33E7E8B}"/>
              </a:ext>
            </a:extLst>
          </p:cNvPr>
          <p:cNvCxnSpPr/>
          <p:nvPr/>
        </p:nvCxnSpPr>
        <p:spPr bwMode="auto">
          <a:xfrm flipV="1">
            <a:off x="6722747" y="3111338"/>
            <a:ext cx="526713" cy="1197838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912B5A7-7253-46EF-A4E9-BA4B58C0C014}"/>
              </a:ext>
            </a:extLst>
          </p:cNvPr>
          <p:cNvCxnSpPr/>
          <p:nvPr/>
        </p:nvCxnSpPr>
        <p:spPr bwMode="auto">
          <a:xfrm flipV="1">
            <a:off x="6985170" y="3814422"/>
            <a:ext cx="264290" cy="49958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1F2BA1B-2984-459E-A11C-6F792F3B8A50}"/>
              </a:ext>
            </a:extLst>
          </p:cNvPr>
          <p:cNvCxnSpPr/>
          <p:nvPr/>
        </p:nvCxnSpPr>
        <p:spPr bwMode="auto">
          <a:xfrm>
            <a:off x="1187626" y="1552914"/>
            <a:ext cx="6062365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38427D1-63D7-494F-87D7-6C986F38C08A}"/>
              </a:ext>
            </a:extLst>
          </p:cNvPr>
          <p:cNvCxnSpPr/>
          <p:nvPr/>
        </p:nvCxnSpPr>
        <p:spPr bwMode="auto">
          <a:xfrm>
            <a:off x="1187624" y="1552916"/>
            <a:ext cx="0" cy="485356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278E378-3457-437F-9B03-0FEDE1C73024}"/>
              </a:ext>
            </a:extLst>
          </p:cNvPr>
          <p:cNvCxnSpPr/>
          <p:nvPr/>
        </p:nvCxnSpPr>
        <p:spPr bwMode="auto">
          <a:xfrm>
            <a:off x="1475656" y="5999586"/>
            <a:ext cx="0" cy="41228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43B25A1-3EC2-4B02-8C16-552D98816658}"/>
              </a:ext>
            </a:extLst>
          </p:cNvPr>
          <p:cNvCxnSpPr/>
          <p:nvPr/>
        </p:nvCxnSpPr>
        <p:spPr bwMode="auto">
          <a:xfrm flipV="1">
            <a:off x="1460851" y="5888487"/>
            <a:ext cx="233727" cy="11109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984E4BF-C575-4016-B067-FEDA2FCAA60B}"/>
              </a:ext>
            </a:extLst>
          </p:cNvPr>
          <p:cNvCxnSpPr/>
          <p:nvPr/>
        </p:nvCxnSpPr>
        <p:spPr bwMode="auto">
          <a:xfrm>
            <a:off x="1556667" y="2255518"/>
            <a:ext cx="231400" cy="333316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680B376-1F70-4A75-BA5A-C110298E5E70}"/>
              </a:ext>
            </a:extLst>
          </p:cNvPr>
          <p:cNvCxnSpPr>
            <a:endCxn id="4" idx="3"/>
          </p:cNvCxnSpPr>
          <p:nvPr/>
        </p:nvCxnSpPr>
        <p:spPr bwMode="auto">
          <a:xfrm flipH="1" flipV="1">
            <a:off x="2608976" y="5789492"/>
            <a:ext cx="4376194" cy="29003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0EF464D-B0C4-492A-AEE1-67E335536FB3}"/>
              </a:ext>
            </a:extLst>
          </p:cNvPr>
          <p:cNvCxnSpPr/>
          <p:nvPr/>
        </p:nvCxnSpPr>
        <p:spPr bwMode="auto">
          <a:xfrm>
            <a:off x="3851920" y="4289482"/>
            <a:ext cx="0" cy="1512297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AF0C026-BE68-4842-8457-981EE5787E8A}"/>
              </a:ext>
            </a:extLst>
          </p:cNvPr>
          <p:cNvCxnSpPr/>
          <p:nvPr/>
        </p:nvCxnSpPr>
        <p:spPr bwMode="auto">
          <a:xfrm flipH="1">
            <a:off x="4881357" y="4352547"/>
            <a:ext cx="2527" cy="66254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B88C7BE-F559-48BB-BF7A-C077090D6886}"/>
              </a:ext>
            </a:extLst>
          </p:cNvPr>
          <p:cNvCxnSpPr/>
          <p:nvPr/>
        </p:nvCxnSpPr>
        <p:spPr bwMode="auto">
          <a:xfrm flipV="1">
            <a:off x="2695513" y="2255518"/>
            <a:ext cx="520963" cy="350289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6A6B6F75-72F8-48A8-8AC9-5F288E1B70ED}"/>
              </a:ext>
            </a:extLst>
          </p:cNvPr>
          <p:cNvSpPr/>
          <p:nvPr/>
        </p:nvSpPr>
        <p:spPr bwMode="auto">
          <a:xfrm>
            <a:off x="8150696" y="1590098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HHK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2B59A761-2DC4-4AD9-AACE-3E33E6111889}"/>
              </a:ext>
            </a:extLst>
          </p:cNvPr>
          <p:cNvCxnSpPr/>
          <p:nvPr/>
        </p:nvCxnSpPr>
        <p:spPr bwMode="auto">
          <a:xfrm flipV="1">
            <a:off x="8086975" y="2072450"/>
            <a:ext cx="524927" cy="3717042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" name="Oval 68">
            <a:extLst>
              <a:ext uri="{FF2B5EF4-FFF2-40B4-BE49-F238E27FC236}">
                <a16:creationId xmlns:a16="http://schemas.microsoft.com/office/drawing/2014/main" id="{A008AF9C-A21F-4189-8005-B0F3D250ADCB}"/>
              </a:ext>
            </a:extLst>
          </p:cNvPr>
          <p:cNvSpPr/>
          <p:nvPr/>
        </p:nvSpPr>
        <p:spPr bwMode="auto">
          <a:xfrm>
            <a:off x="712728" y="5710783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1836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11B0CDED-D06C-471E-9DEE-BBCBAC0198E2}"/>
              </a:ext>
            </a:extLst>
          </p:cNvPr>
          <p:cNvSpPr/>
          <p:nvPr/>
        </p:nvSpPr>
        <p:spPr bwMode="auto">
          <a:xfrm>
            <a:off x="1351466" y="6283337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1886</a:t>
            </a:r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D038C7C-C7D9-4904-B56D-0C3BD271D145}"/>
              </a:ext>
            </a:extLst>
          </p:cNvPr>
          <p:cNvSpPr/>
          <p:nvPr/>
        </p:nvSpPr>
        <p:spPr bwMode="auto">
          <a:xfrm>
            <a:off x="3564220" y="5598320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1944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4936315C-F9C5-40BB-A5DD-CF472686ADE2}"/>
              </a:ext>
            </a:extLst>
          </p:cNvPr>
          <p:cNvSpPr/>
          <p:nvPr/>
        </p:nvSpPr>
        <p:spPr bwMode="auto">
          <a:xfrm>
            <a:off x="4610084" y="4134061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1967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8D139E23-0B12-4B8B-8D3B-46FC55D60F0F}"/>
              </a:ext>
            </a:extLst>
          </p:cNvPr>
          <p:cNvSpPr/>
          <p:nvPr/>
        </p:nvSpPr>
        <p:spPr bwMode="auto">
          <a:xfrm>
            <a:off x="6451474" y="6463278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2004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D7CE6784-6027-4EB5-A5DB-18BB11DBF77F}"/>
              </a:ext>
            </a:extLst>
          </p:cNvPr>
          <p:cNvSpPr/>
          <p:nvPr/>
        </p:nvSpPr>
        <p:spPr bwMode="auto">
          <a:xfrm>
            <a:off x="6333711" y="4384029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2001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0B24195E-EB9B-41D3-B35A-782386EF5592}"/>
              </a:ext>
            </a:extLst>
          </p:cNvPr>
          <p:cNvSpPr/>
          <p:nvPr/>
        </p:nvSpPr>
        <p:spPr bwMode="auto">
          <a:xfrm>
            <a:off x="6835499" y="4523254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2009</a:t>
            </a: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C9194D43-502D-4299-A02F-BB718B189AE1}"/>
              </a:ext>
            </a:extLst>
          </p:cNvPr>
          <p:cNvSpPr/>
          <p:nvPr/>
        </p:nvSpPr>
        <p:spPr bwMode="auto">
          <a:xfrm>
            <a:off x="2760466" y="5408741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1920s</a:t>
            </a: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6124CBB6-A4DA-49C0-A8F5-64EAC2800B0D}"/>
              </a:ext>
            </a:extLst>
          </p:cNvPr>
          <p:cNvSpPr/>
          <p:nvPr/>
        </p:nvSpPr>
        <p:spPr bwMode="auto">
          <a:xfrm>
            <a:off x="1772168" y="4896381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1892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EDCB429-FBF1-4512-B400-AE564EFBB276}"/>
              </a:ext>
            </a:extLst>
          </p:cNvPr>
          <p:cNvCxnSpPr/>
          <p:nvPr/>
        </p:nvCxnSpPr>
        <p:spPr bwMode="auto">
          <a:xfrm flipH="1">
            <a:off x="6761400" y="5758408"/>
            <a:ext cx="1325575" cy="613038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5" name="Picture 54">
            <a:extLst>
              <a:ext uri="{FF2B5EF4-FFF2-40B4-BE49-F238E27FC236}">
                <a16:creationId xmlns:a16="http://schemas.microsoft.com/office/drawing/2014/main" id="{B2EA7AA4-5AE0-4CFB-BE16-32E4860413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22" y="129057"/>
            <a:ext cx="1008112" cy="857903"/>
          </a:xfrm>
          <a:prstGeom prst="rect">
            <a:avLst/>
          </a:prstGeom>
        </p:spPr>
      </p:pic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81731EB1-8CA1-4B5C-B96A-B07834C1C623}"/>
              </a:ext>
            </a:extLst>
          </p:cNvPr>
          <p:cNvCxnSpPr/>
          <p:nvPr/>
        </p:nvCxnSpPr>
        <p:spPr bwMode="auto">
          <a:xfrm>
            <a:off x="2842701" y="5818495"/>
            <a:ext cx="393088" cy="56711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9" name="Oval 48">
            <a:extLst>
              <a:ext uri="{FF2B5EF4-FFF2-40B4-BE49-F238E27FC236}">
                <a16:creationId xmlns:a16="http://schemas.microsoft.com/office/drawing/2014/main" id="{414E46F3-CE0F-4FB0-AB20-D176B664E229}"/>
              </a:ext>
            </a:extLst>
          </p:cNvPr>
          <p:cNvSpPr/>
          <p:nvPr/>
        </p:nvSpPr>
        <p:spPr bwMode="auto">
          <a:xfrm>
            <a:off x="3105153" y="6441513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1946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A277D2E5-2C3E-470D-B7EA-A3D61284473E}"/>
              </a:ext>
            </a:extLst>
          </p:cNvPr>
          <p:cNvSpPr/>
          <p:nvPr/>
        </p:nvSpPr>
        <p:spPr bwMode="auto">
          <a:xfrm>
            <a:off x="0" y="1295431"/>
            <a:ext cx="1324166" cy="5527729"/>
          </a:xfrm>
          <a:prstGeom prst="roundRect">
            <a:avLst/>
          </a:prstGeom>
          <a:solidFill>
            <a:srgbClr val="FF99CC">
              <a:alpha val="50196"/>
            </a:srgb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CA" sz="2400" b="0" i="0" u="none" strike="noStrike" cap="none" normalizeH="0" baseline="0">
              <a:ln>
                <a:noFill/>
              </a:ln>
              <a:solidFill>
                <a:schemeClr val="bg1"/>
              </a:solidFill>
              <a:effectLst/>
              <a:latin typeface="Times New Roman" panose="02020603050405020304" pitchFamily="18" charset="0"/>
            </a:endParaRP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138D1600-02ED-483F-A13C-9DEA03BF4346}"/>
              </a:ext>
            </a:extLst>
          </p:cNvPr>
          <p:cNvCxnSpPr/>
          <p:nvPr/>
        </p:nvCxnSpPr>
        <p:spPr bwMode="auto">
          <a:xfrm flipV="1">
            <a:off x="4283968" y="1552914"/>
            <a:ext cx="0" cy="67523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BFEC5D5C-D384-4445-BF97-738679AC0E73}"/>
              </a:ext>
            </a:extLst>
          </p:cNvPr>
          <p:cNvSpPr/>
          <p:nvPr/>
        </p:nvSpPr>
        <p:spPr bwMode="auto">
          <a:xfrm>
            <a:off x="3993680" y="2318934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1952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A3E5606D-65AE-47C9-B12A-798C33F3B0E8}"/>
              </a:ext>
            </a:extLst>
          </p:cNvPr>
          <p:cNvCxnSpPr/>
          <p:nvPr/>
        </p:nvCxnSpPr>
        <p:spPr bwMode="auto">
          <a:xfrm>
            <a:off x="6761400" y="5801779"/>
            <a:ext cx="0" cy="614916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1760065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6AD11-DA79-46EA-A865-B5768E0E813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9933"/>
          </a:solidFill>
        </p:spPr>
        <p:txBody>
          <a:bodyPr/>
          <a:lstStyle/>
          <a:p>
            <a:r>
              <a:rPr lang="en-CA" dirty="0"/>
              <a:t>The Netherlands – later 1800s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6E29D-08C4-40F1-A6C3-61318C28B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>
                <a:solidFill>
                  <a:srgbClr val="00B0F0"/>
                </a:solidFill>
              </a:rPr>
              <a:t>1886</a:t>
            </a:r>
            <a:r>
              <a:rPr lang="en-CA" dirty="0"/>
              <a:t>: </a:t>
            </a:r>
            <a:r>
              <a:rPr lang="en-CA" dirty="0">
                <a:solidFill>
                  <a:srgbClr val="00FF00"/>
                </a:solidFill>
              </a:rPr>
              <a:t>Doleantie</a:t>
            </a:r>
          </a:p>
          <a:p>
            <a:pPr lvl="1"/>
            <a:r>
              <a:rPr lang="en-CA" dirty="0"/>
              <a:t>Second schism within the Dutch </a:t>
            </a:r>
            <a:br>
              <a:rPr lang="en-CA" dirty="0"/>
            </a:br>
            <a:r>
              <a:rPr lang="en-CA" dirty="0"/>
              <a:t>Reformed Church</a:t>
            </a:r>
          </a:p>
          <a:p>
            <a:pPr lvl="1"/>
            <a:r>
              <a:rPr lang="en-CA" dirty="0"/>
              <a:t>Main issue: doctrinal tolerance</a:t>
            </a:r>
          </a:p>
          <a:p>
            <a:pPr lvl="2"/>
            <a:r>
              <a:rPr lang="en-CA" dirty="0"/>
              <a:t>Flashpoint: ordination of first Free University graduate</a:t>
            </a:r>
          </a:p>
          <a:p>
            <a:pPr lvl="2"/>
            <a:r>
              <a:rPr lang="en-CA" dirty="0"/>
              <a:t>Flashpoint: Profession of Faith in Amsterdam</a:t>
            </a:r>
          </a:p>
          <a:p>
            <a:pPr lvl="1"/>
            <a:r>
              <a:rPr lang="en-CA" dirty="0"/>
              <a:t>Formation of </a:t>
            </a:r>
            <a:r>
              <a:rPr lang="en-CA" dirty="0">
                <a:solidFill>
                  <a:srgbClr val="00FF00"/>
                </a:solidFill>
              </a:rPr>
              <a:t>Lower German Reformed Churches</a:t>
            </a:r>
          </a:p>
          <a:p>
            <a:pPr lvl="2"/>
            <a:r>
              <a:rPr lang="en-CA" dirty="0"/>
              <a:t>Seminary: Free University in Amsterdam</a:t>
            </a:r>
          </a:p>
          <a:p>
            <a:pPr lvl="1"/>
            <a:endParaRPr lang="en-CA" dirty="0"/>
          </a:p>
          <a:p>
            <a:endParaRPr lang="en-CA" dirty="0"/>
          </a:p>
        </p:txBody>
      </p:sp>
      <p:pic>
        <p:nvPicPr>
          <p:cNvPr id="4098" name="Picture 2" descr="Image result for abraham kuyper">
            <a:extLst>
              <a:ext uri="{FF2B5EF4-FFF2-40B4-BE49-F238E27FC236}">
                <a16:creationId xmlns:a16="http://schemas.microsoft.com/office/drawing/2014/main" id="{08B90D5E-43E8-490A-A6DE-4F79FC13DA6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7952" y="1484784"/>
            <a:ext cx="1641437" cy="23427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19175A1-B25D-4DF2-9B27-E93A126FF4A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42550"/>
            <a:ext cx="1008112" cy="85790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1EAE41E1-B8D5-4ABB-AD9B-5A883DBB80C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22" y="129057"/>
            <a:ext cx="1008112" cy="857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9996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6AD11-DA79-46EA-A865-B5768E0E8134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9933"/>
          </a:solidFill>
        </p:spPr>
        <p:txBody>
          <a:bodyPr/>
          <a:lstStyle/>
          <a:p>
            <a:r>
              <a:rPr lang="en-CA" dirty="0"/>
              <a:t>The Netherlands – around 1900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06E29D-08C4-40F1-A6C3-61318C28BE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dirty="0">
                <a:solidFill>
                  <a:srgbClr val="00B0F0"/>
                </a:solidFill>
              </a:rPr>
              <a:t>1892</a:t>
            </a:r>
            <a:r>
              <a:rPr lang="en-CA" dirty="0"/>
              <a:t>: Union</a:t>
            </a:r>
          </a:p>
          <a:p>
            <a:pPr lvl="1"/>
            <a:r>
              <a:rPr lang="en-CA" dirty="0"/>
              <a:t>Christian Reformed (A) + Low German Reformed (B)</a:t>
            </a:r>
          </a:p>
          <a:p>
            <a:pPr lvl="1"/>
            <a:r>
              <a:rPr lang="en-CA" dirty="0"/>
              <a:t>Formation of </a:t>
            </a:r>
            <a:r>
              <a:rPr lang="en-CA" dirty="0">
                <a:solidFill>
                  <a:srgbClr val="00FF00"/>
                </a:solidFill>
              </a:rPr>
              <a:t>Reformed Churches in The Netherlands (GKN)</a:t>
            </a:r>
          </a:p>
          <a:p>
            <a:pPr lvl="2"/>
            <a:r>
              <a:rPr lang="en-CA" dirty="0"/>
              <a:t>‘Top-down’ merger</a:t>
            </a:r>
          </a:p>
          <a:p>
            <a:pPr lvl="2"/>
            <a:r>
              <a:rPr lang="en-CA" dirty="0"/>
              <a:t>“A” and “B” churches in many villages; takes up to 40 years to merge locally.</a:t>
            </a:r>
          </a:p>
          <a:p>
            <a:pPr lvl="2"/>
            <a:r>
              <a:rPr lang="en-CA" dirty="0"/>
              <a:t>Problem of two seminaries: Kampen and Amsterdam</a:t>
            </a:r>
          </a:p>
          <a:p>
            <a:pPr lvl="3"/>
            <a:r>
              <a:rPr lang="en-CA" dirty="0"/>
              <a:t>Kampen: A </a:t>
            </a:r>
            <a:r>
              <a:rPr lang="en-CA" i="1" dirty="0"/>
              <a:t>school </a:t>
            </a:r>
            <a:r>
              <a:rPr lang="en-CA" dirty="0"/>
              <a:t>of the churches for the churches</a:t>
            </a:r>
          </a:p>
          <a:p>
            <a:pPr lvl="3"/>
            <a:r>
              <a:rPr lang="en-CA" dirty="0"/>
              <a:t>Amsterdam: A </a:t>
            </a:r>
            <a:r>
              <a:rPr lang="en-CA" i="1" dirty="0"/>
              <a:t>university</a:t>
            </a:r>
            <a:r>
              <a:rPr lang="en-CA" dirty="0"/>
              <a:t> free of state and church</a:t>
            </a:r>
            <a:endParaRPr lang="en-CA" i="1" dirty="0"/>
          </a:p>
          <a:p>
            <a:pPr lvl="1"/>
            <a:r>
              <a:rPr lang="en-CA" dirty="0"/>
              <a:t>3 CGK refuse because of Kuyper’s influence</a:t>
            </a:r>
          </a:p>
          <a:p>
            <a:pPr lvl="2"/>
            <a:r>
              <a:rPr lang="en-CA" dirty="0"/>
              <a:t>In the next decades many “A” churches return to Christian Reformed Church</a:t>
            </a:r>
          </a:p>
          <a:p>
            <a:endParaRPr lang="en-CA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98E77E-7DCE-4A79-B8F1-B8D1880B968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6376" y="142550"/>
            <a:ext cx="1008112" cy="85790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4B81D2DB-7164-49BC-A7F2-83AFDF1A98A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22" y="129057"/>
            <a:ext cx="1008112" cy="8579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222761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F85EE2F1-DA42-4917-8691-170E6CC68C2F}"/>
              </a:ext>
            </a:extLst>
          </p:cNvPr>
          <p:cNvCxnSpPr/>
          <p:nvPr/>
        </p:nvCxnSpPr>
        <p:spPr bwMode="auto">
          <a:xfrm flipV="1">
            <a:off x="4165960" y="1525097"/>
            <a:ext cx="0" cy="67523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426995CC-91AD-4518-B7B8-B27D52B2B965}"/>
              </a:ext>
            </a:extLst>
          </p:cNvPr>
          <p:cNvSpPr/>
          <p:nvPr/>
        </p:nvSpPr>
        <p:spPr bwMode="auto">
          <a:xfrm>
            <a:off x="3894687" y="2278874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1952</a:t>
            </a:r>
          </a:p>
        </p:txBody>
      </p:sp>
      <p:cxnSp>
        <p:nvCxnSpPr>
          <p:cNvPr id="43" name="Straight Connector 42">
            <a:extLst>
              <a:ext uri="{FF2B5EF4-FFF2-40B4-BE49-F238E27FC236}">
                <a16:creationId xmlns:a16="http://schemas.microsoft.com/office/drawing/2014/main" id="{80EF464D-B0C4-492A-AEE1-67E335536FB3}"/>
              </a:ext>
            </a:extLst>
          </p:cNvPr>
          <p:cNvCxnSpPr/>
          <p:nvPr/>
        </p:nvCxnSpPr>
        <p:spPr bwMode="auto">
          <a:xfrm>
            <a:off x="3851920" y="4289482"/>
            <a:ext cx="0" cy="1512297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71" name="Oval 70">
            <a:extLst>
              <a:ext uri="{FF2B5EF4-FFF2-40B4-BE49-F238E27FC236}">
                <a16:creationId xmlns:a16="http://schemas.microsoft.com/office/drawing/2014/main" id="{5D038C7C-C7D9-4904-B56D-0C3BD271D145}"/>
              </a:ext>
            </a:extLst>
          </p:cNvPr>
          <p:cNvSpPr/>
          <p:nvPr/>
        </p:nvSpPr>
        <p:spPr bwMode="auto">
          <a:xfrm>
            <a:off x="3564220" y="5598320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1944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2D8DD9E-600B-4AFE-BF4D-D8F9B8C2B6C1}"/>
              </a:ext>
            </a:extLst>
          </p:cNvPr>
          <p:cNvSpPr>
            <a:spLocks noGrp="1"/>
          </p:cNvSpPr>
          <p:nvPr>
            <p:ph type="title"/>
          </p:nvPr>
        </p:nvSpPr>
        <p:spPr>
          <a:solidFill>
            <a:srgbClr val="FF9933"/>
          </a:solidFill>
        </p:spPr>
        <p:txBody>
          <a:bodyPr/>
          <a:lstStyle/>
          <a:p>
            <a:r>
              <a:rPr lang="en-CA" dirty="0"/>
              <a:t>Doleantie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2DC636A-6877-48C4-8124-AC65C1D6874C}"/>
              </a:ext>
            </a:extLst>
          </p:cNvPr>
          <p:cNvSpPr/>
          <p:nvPr/>
        </p:nvSpPr>
        <p:spPr bwMode="auto">
          <a:xfrm>
            <a:off x="0" y="6165304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NHK</a:t>
            </a:r>
          </a:p>
        </p:txBody>
      </p:sp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6D0B0D4B-B51D-48B9-8F70-EAD66177DA82}"/>
              </a:ext>
            </a:extLst>
          </p:cNvPr>
          <p:cNvSpPr/>
          <p:nvPr/>
        </p:nvSpPr>
        <p:spPr bwMode="auto">
          <a:xfrm>
            <a:off x="7253994" y="4078215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GKv</a:t>
            </a: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28609361-577C-463E-B857-4EEEE8D7FF12}"/>
              </a:ext>
            </a:extLst>
          </p:cNvPr>
          <p:cNvSpPr/>
          <p:nvPr/>
        </p:nvSpPr>
        <p:spPr bwMode="auto">
          <a:xfrm>
            <a:off x="7236296" y="1991127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CGKN</a:t>
            </a:r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D315C000-6AC1-4506-B189-F9F1B99B2D58}"/>
              </a:ext>
            </a:extLst>
          </p:cNvPr>
          <p:cNvSpPr/>
          <p:nvPr/>
        </p:nvSpPr>
        <p:spPr bwMode="auto">
          <a:xfrm>
            <a:off x="7236296" y="6165304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PKN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53A14A00-26B3-4E91-9C56-3DA59D99A41B}"/>
              </a:ext>
            </a:extLst>
          </p:cNvPr>
          <p:cNvSpPr/>
          <p:nvPr/>
        </p:nvSpPr>
        <p:spPr bwMode="auto">
          <a:xfrm>
            <a:off x="7236296" y="4773911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NGK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E2B25E8E-980B-4267-AEDD-A04545917AA1}"/>
              </a:ext>
            </a:extLst>
          </p:cNvPr>
          <p:cNvSpPr/>
          <p:nvPr/>
        </p:nvSpPr>
        <p:spPr bwMode="auto">
          <a:xfrm>
            <a:off x="7236296" y="1295431"/>
            <a:ext cx="914400" cy="482352"/>
          </a:xfrm>
          <a:prstGeom prst="roundRect">
            <a:avLst>
              <a:gd name="adj" fmla="val 50000"/>
            </a:avLst>
          </a:prstGeom>
          <a:solidFill>
            <a:srgbClr val="0070C0"/>
          </a:solidFill>
          <a:ln w="9525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GG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9CD98098-28DF-4836-80FD-45D2F9528D36}"/>
              </a:ext>
            </a:extLst>
          </p:cNvPr>
          <p:cNvSpPr/>
          <p:nvPr/>
        </p:nvSpPr>
        <p:spPr bwMode="auto">
          <a:xfrm>
            <a:off x="7253487" y="2686823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DGK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A828ADE4-9F3D-4815-8695-B92932A78CD5}"/>
              </a:ext>
            </a:extLst>
          </p:cNvPr>
          <p:cNvSpPr/>
          <p:nvPr/>
        </p:nvSpPr>
        <p:spPr bwMode="auto">
          <a:xfrm>
            <a:off x="7249989" y="3382519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GKN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42D4D173-6646-4C47-8C19-BB7C23261C90}"/>
              </a:ext>
            </a:extLst>
          </p:cNvPr>
          <p:cNvCxnSpPr/>
          <p:nvPr/>
        </p:nvCxnSpPr>
        <p:spPr bwMode="auto">
          <a:xfrm>
            <a:off x="928093" y="6406479"/>
            <a:ext cx="6321896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F5568DE7-33AC-4480-AB77-74BE3E19D2CD}"/>
              </a:ext>
            </a:extLst>
          </p:cNvPr>
          <p:cNvCxnSpPr/>
          <p:nvPr/>
        </p:nvCxnSpPr>
        <p:spPr bwMode="auto">
          <a:xfrm>
            <a:off x="4881357" y="5015087"/>
            <a:ext cx="2354939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3F72F67-B2FE-4ACF-BDFB-8D5628C6719A}"/>
              </a:ext>
            </a:extLst>
          </p:cNvPr>
          <p:cNvCxnSpPr/>
          <p:nvPr/>
        </p:nvCxnSpPr>
        <p:spPr bwMode="auto">
          <a:xfrm>
            <a:off x="3835493" y="4319391"/>
            <a:ext cx="3414498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CE6B9919-E47E-4366-B1F2-BFB61639D974}"/>
              </a:ext>
            </a:extLst>
          </p:cNvPr>
          <p:cNvCxnSpPr/>
          <p:nvPr/>
        </p:nvCxnSpPr>
        <p:spPr bwMode="auto">
          <a:xfrm>
            <a:off x="1187624" y="2228841"/>
            <a:ext cx="6048672" cy="10133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8BBE3649-E969-4580-AF07-CFA3B33E7E8B}"/>
              </a:ext>
            </a:extLst>
          </p:cNvPr>
          <p:cNvCxnSpPr/>
          <p:nvPr/>
        </p:nvCxnSpPr>
        <p:spPr bwMode="auto">
          <a:xfrm flipV="1">
            <a:off x="6722747" y="3111338"/>
            <a:ext cx="526713" cy="1197838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912B5A7-7253-46EF-A4E9-BA4B58C0C014}"/>
              </a:ext>
            </a:extLst>
          </p:cNvPr>
          <p:cNvCxnSpPr/>
          <p:nvPr/>
        </p:nvCxnSpPr>
        <p:spPr bwMode="auto">
          <a:xfrm flipV="1">
            <a:off x="6985170" y="3814422"/>
            <a:ext cx="264290" cy="49958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1F2BA1B-2984-459E-A11C-6F792F3B8A50}"/>
              </a:ext>
            </a:extLst>
          </p:cNvPr>
          <p:cNvCxnSpPr/>
          <p:nvPr/>
        </p:nvCxnSpPr>
        <p:spPr bwMode="auto">
          <a:xfrm>
            <a:off x="1187626" y="1552914"/>
            <a:ext cx="6062365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Connector 26">
            <a:extLst>
              <a:ext uri="{FF2B5EF4-FFF2-40B4-BE49-F238E27FC236}">
                <a16:creationId xmlns:a16="http://schemas.microsoft.com/office/drawing/2014/main" id="{238427D1-63D7-494F-87D7-6C986F38C08A}"/>
              </a:ext>
            </a:extLst>
          </p:cNvPr>
          <p:cNvCxnSpPr/>
          <p:nvPr/>
        </p:nvCxnSpPr>
        <p:spPr bwMode="auto">
          <a:xfrm>
            <a:off x="1187624" y="1517881"/>
            <a:ext cx="0" cy="485356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8278E378-3457-437F-9B03-0FEDE1C73024}"/>
              </a:ext>
            </a:extLst>
          </p:cNvPr>
          <p:cNvCxnSpPr/>
          <p:nvPr/>
        </p:nvCxnSpPr>
        <p:spPr bwMode="auto">
          <a:xfrm>
            <a:off x="1475656" y="5999586"/>
            <a:ext cx="0" cy="41228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43B25A1-3EC2-4B02-8C16-552D98816658}"/>
              </a:ext>
            </a:extLst>
          </p:cNvPr>
          <p:cNvCxnSpPr/>
          <p:nvPr/>
        </p:nvCxnSpPr>
        <p:spPr bwMode="auto">
          <a:xfrm flipV="1">
            <a:off x="1460851" y="5888487"/>
            <a:ext cx="233727" cy="111099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323D983B-09F5-406E-A83B-FFD5777AFD7A}"/>
              </a:ext>
            </a:extLst>
          </p:cNvPr>
          <p:cNvCxnSpPr/>
          <p:nvPr/>
        </p:nvCxnSpPr>
        <p:spPr bwMode="auto">
          <a:xfrm>
            <a:off x="6215797" y="5768623"/>
            <a:ext cx="545603" cy="648072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EAF0C026-BE68-4842-8457-981EE5787E8A}"/>
              </a:ext>
            </a:extLst>
          </p:cNvPr>
          <p:cNvCxnSpPr/>
          <p:nvPr/>
        </p:nvCxnSpPr>
        <p:spPr bwMode="auto">
          <a:xfrm flipH="1">
            <a:off x="4881357" y="4352547"/>
            <a:ext cx="2527" cy="66254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2" name="Rectangle: Rounded Corners 61">
            <a:extLst>
              <a:ext uri="{FF2B5EF4-FFF2-40B4-BE49-F238E27FC236}">
                <a16:creationId xmlns:a16="http://schemas.microsoft.com/office/drawing/2014/main" id="{6A6B6F75-72F8-48A8-8AC9-5F288E1B70ED}"/>
              </a:ext>
            </a:extLst>
          </p:cNvPr>
          <p:cNvSpPr/>
          <p:nvPr/>
        </p:nvSpPr>
        <p:spPr bwMode="auto">
          <a:xfrm>
            <a:off x="8150696" y="1590098"/>
            <a:ext cx="914400" cy="482352"/>
          </a:xfrm>
          <a:prstGeom prst="roundRect">
            <a:avLst>
              <a:gd name="adj" fmla="val 50000"/>
            </a:avLst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HHK</a:t>
            </a:r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2B59A761-2DC4-4AD9-AACE-3E33E6111889}"/>
              </a:ext>
            </a:extLst>
          </p:cNvPr>
          <p:cNvCxnSpPr/>
          <p:nvPr/>
        </p:nvCxnSpPr>
        <p:spPr bwMode="auto">
          <a:xfrm flipV="1">
            <a:off x="8086975" y="2072450"/>
            <a:ext cx="524927" cy="3717042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" name="Oval 68">
            <a:extLst>
              <a:ext uri="{FF2B5EF4-FFF2-40B4-BE49-F238E27FC236}">
                <a16:creationId xmlns:a16="http://schemas.microsoft.com/office/drawing/2014/main" id="{A008AF9C-A21F-4189-8005-B0F3D250ADCB}"/>
              </a:ext>
            </a:extLst>
          </p:cNvPr>
          <p:cNvSpPr/>
          <p:nvPr/>
        </p:nvSpPr>
        <p:spPr bwMode="auto">
          <a:xfrm>
            <a:off x="712728" y="5710783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1836</a:t>
            </a:r>
          </a:p>
        </p:txBody>
      </p:sp>
      <p:sp>
        <p:nvSpPr>
          <p:cNvPr id="70" name="Oval 69">
            <a:extLst>
              <a:ext uri="{FF2B5EF4-FFF2-40B4-BE49-F238E27FC236}">
                <a16:creationId xmlns:a16="http://schemas.microsoft.com/office/drawing/2014/main" id="{11B0CDED-D06C-471E-9DEE-BBCBAC0198E2}"/>
              </a:ext>
            </a:extLst>
          </p:cNvPr>
          <p:cNvSpPr/>
          <p:nvPr/>
        </p:nvSpPr>
        <p:spPr bwMode="auto">
          <a:xfrm>
            <a:off x="1351466" y="6283337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1886</a:t>
            </a:r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4936315C-F9C5-40BB-A5DD-CF472686ADE2}"/>
              </a:ext>
            </a:extLst>
          </p:cNvPr>
          <p:cNvSpPr/>
          <p:nvPr/>
        </p:nvSpPr>
        <p:spPr bwMode="auto">
          <a:xfrm>
            <a:off x="4610084" y="4134061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1967</a:t>
            </a:r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8D139E23-0B12-4B8B-8D3B-46FC55D60F0F}"/>
              </a:ext>
            </a:extLst>
          </p:cNvPr>
          <p:cNvSpPr/>
          <p:nvPr/>
        </p:nvSpPr>
        <p:spPr bwMode="auto">
          <a:xfrm>
            <a:off x="6451474" y="6463278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2004</a:t>
            </a:r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D7CE6784-6027-4EB5-A5DB-18BB11DBF77F}"/>
              </a:ext>
            </a:extLst>
          </p:cNvPr>
          <p:cNvSpPr/>
          <p:nvPr/>
        </p:nvSpPr>
        <p:spPr bwMode="auto">
          <a:xfrm>
            <a:off x="6333711" y="4384029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2001</a:t>
            </a:r>
          </a:p>
        </p:txBody>
      </p:sp>
      <p:sp>
        <p:nvSpPr>
          <p:cNvPr id="76" name="Oval 75">
            <a:extLst>
              <a:ext uri="{FF2B5EF4-FFF2-40B4-BE49-F238E27FC236}">
                <a16:creationId xmlns:a16="http://schemas.microsoft.com/office/drawing/2014/main" id="{0B24195E-EB9B-41D3-B35A-782386EF5592}"/>
              </a:ext>
            </a:extLst>
          </p:cNvPr>
          <p:cNvSpPr/>
          <p:nvPr/>
        </p:nvSpPr>
        <p:spPr bwMode="auto">
          <a:xfrm>
            <a:off x="6835499" y="4523254"/>
            <a:ext cx="542547" cy="359882"/>
          </a:xfrm>
          <a:prstGeom prst="ellipse">
            <a:avLst/>
          </a:prstGeom>
          <a:solidFill>
            <a:schemeClr val="bg1">
              <a:lumMod val="85000"/>
              <a:lumOff val="15000"/>
            </a:schemeClr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2009</a:t>
            </a:r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C9194D43-502D-4299-A02F-BB718B189AE1}"/>
              </a:ext>
            </a:extLst>
          </p:cNvPr>
          <p:cNvSpPr/>
          <p:nvPr/>
        </p:nvSpPr>
        <p:spPr bwMode="auto">
          <a:xfrm>
            <a:off x="6219978" y="4764680"/>
            <a:ext cx="542547" cy="359882"/>
          </a:xfrm>
          <a:prstGeom prst="ellipse">
            <a:avLst/>
          </a:prstGeom>
          <a:solidFill>
            <a:srgbClr val="00CCFF"/>
          </a:solidFill>
          <a:ln w="9525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1920s</a:t>
            </a:r>
          </a:p>
        </p:txBody>
      </p:sp>
      <p:sp>
        <p:nvSpPr>
          <p:cNvPr id="89" name="Oval 88">
            <a:extLst>
              <a:ext uri="{FF2B5EF4-FFF2-40B4-BE49-F238E27FC236}">
                <a16:creationId xmlns:a16="http://schemas.microsoft.com/office/drawing/2014/main" id="{6124CBB6-A4DA-49C0-A8F5-64EAC2800B0D}"/>
              </a:ext>
            </a:extLst>
          </p:cNvPr>
          <p:cNvSpPr/>
          <p:nvPr/>
        </p:nvSpPr>
        <p:spPr bwMode="auto">
          <a:xfrm>
            <a:off x="2156304" y="4407829"/>
            <a:ext cx="542547" cy="359882"/>
          </a:xfrm>
          <a:prstGeom prst="ellipse">
            <a:avLst/>
          </a:prstGeom>
          <a:solidFill>
            <a:srgbClr val="00B0F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sz="1800" dirty="0">
                <a:latin typeface="Arial Narrow" panose="020B0606020202030204" pitchFamily="34" charset="0"/>
              </a:rPr>
              <a:t>1892</a:t>
            </a:r>
          </a:p>
        </p:txBody>
      </p:sp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DEDCB429-FBF1-4512-B400-AE564EFBB276}"/>
              </a:ext>
            </a:extLst>
          </p:cNvPr>
          <p:cNvCxnSpPr/>
          <p:nvPr/>
        </p:nvCxnSpPr>
        <p:spPr bwMode="auto">
          <a:xfrm flipH="1">
            <a:off x="6761400" y="5758408"/>
            <a:ext cx="1325575" cy="613038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55" name="Picture 54">
            <a:extLst>
              <a:ext uri="{FF2B5EF4-FFF2-40B4-BE49-F238E27FC236}">
                <a16:creationId xmlns:a16="http://schemas.microsoft.com/office/drawing/2014/main" id="{B2EA7AA4-5AE0-4CFB-BE16-32E48604135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122" y="129057"/>
            <a:ext cx="1008112" cy="857903"/>
          </a:xfrm>
          <a:prstGeom prst="rect">
            <a:avLst/>
          </a:prstGeom>
        </p:spPr>
      </p:pic>
      <p:cxnSp>
        <p:nvCxnSpPr>
          <p:cNvPr id="54" name="Straight Connector 53">
            <a:extLst>
              <a:ext uri="{FF2B5EF4-FFF2-40B4-BE49-F238E27FC236}">
                <a16:creationId xmlns:a16="http://schemas.microsoft.com/office/drawing/2014/main" id="{81731EB1-8CA1-4B5C-B96A-B07834C1C623}"/>
              </a:ext>
            </a:extLst>
          </p:cNvPr>
          <p:cNvCxnSpPr/>
          <p:nvPr/>
        </p:nvCxnSpPr>
        <p:spPr bwMode="auto">
          <a:xfrm>
            <a:off x="2842701" y="5818495"/>
            <a:ext cx="393088" cy="567114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chemeClr val="bg1">
                <a:lumMod val="85000"/>
                <a:lumOff val="15000"/>
              </a:schemeClr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4" name="Rectangle: Rounded Corners 43">
            <a:extLst>
              <a:ext uri="{FF2B5EF4-FFF2-40B4-BE49-F238E27FC236}">
                <a16:creationId xmlns:a16="http://schemas.microsoft.com/office/drawing/2014/main" id="{6B2E4747-E2F6-4361-A369-CE7C30268C56}"/>
              </a:ext>
            </a:extLst>
          </p:cNvPr>
          <p:cNvSpPr/>
          <p:nvPr/>
        </p:nvSpPr>
        <p:spPr bwMode="auto">
          <a:xfrm>
            <a:off x="1699106" y="5570406"/>
            <a:ext cx="2849535" cy="75125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Lower German </a:t>
            </a:r>
          </a:p>
          <a:p>
            <a:pPr algn="ctr"/>
            <a:r>
              <a:rPr lang="en-CA" dirty="0"/>
              <a:t>Reformed Churches</a:t>
            </a: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680B376-1F70-4A75-BA5A-C110298E5E70}"/>
              </a:ext>
            </a:extLst>
          </p:cNvPr>
          <p:cNvCxnSpPr>
            <a:cxnSpLocks/>
          </p:cNvCxnSpPr>
          <p:nvPr/>
        </p:nvCxnSpPr>
        <p:spPr bwMode="auto">
          <a:xfrm flipH="1">
            <a:off x="6193091" y="4645752"/>
            <a:ext cx="1403245" cy="0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68BBDBE1-C64A-4ECE-A151-46599E8CC7F2}"/>
              </a:ext>
            </a:extLst>
          </p:cNvPr>
          <p:cNvSpPr/>
          <p:nvPr/>
        </p:nvSpPr>
        <p:spPr bwMode="auto">
          <a:xfrm>
            <a:off x="3068514" y="4267115"/>
            <a:ext cx="3151464" cy="695689"/>
          </a:xfrm>
          <a:prstGeom prst="roundRect">
            <a:avLst>
              <a:gd name="adj" fmla="val 50000"/>
            </a:avLst>
          </a:prstGeom>
          <a:solidFill>
            <a:srgbClr val="92D050"/>
          </a:solidFill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ctr" anchorCtr="0" compatLnSpc="1">
            <a:prstTxWarp prst="textNoShape">
              <a:avLst/>
            </a:prstTxWarp>
          </a:bodyPr>
          <a:lstStyle/>
          <a:p>
            <a:pPr algn="ctr"/>
            <a:r>
              <a:rPr lang="en-CA" dirty="0"/>
              <a:t>Reformed Churches </a:t>
            </a:r>
          </a:p>
          <a:p>
            <a:pPr algn="ctr"/>
            <a:r>
              <a:rPr lang="en-CA" dirty="0"/>
              <a:t>in The Netherlands</a:t>
            </a: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B984E4BF-C575-4016-B067-FEDA2FCAA60B}"/>
              </a:ext>
            </a:extLst>
          </p:cNvPr>
          <p:cNvCxnSpPr/>
          <p:nvPr/>
        </p:nvCxnSpPr>
        <p:spPr bwMode="auto">
          <a:xfrm>
            <a:off x="2122590" y="2227402"/>
            <a:ext cx="699538" cy="2387557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1" name="Straight Connector 50">
            <a:extLst>
              <a:ext uri="{FF2B5EF4-FFF2-40B4-BE49-F238E27FC236}">
                <a16:creationId xmlns:a16="http://schemas.microsoft.com/office/drawing/2014/main" id="{36C1644F-DC97-4FF2-A020-FD359E592012}"/>
              </a:ext>
            </a:extLst>
          </p:cNvPr>
          <p:cNvCxnSpPr/>
          <p:nvPr/>
        </p:nvCxnSpPr>
        <p:spPr bwMode="auto">
          <a:xfrm flipH="1">
            <a:off x="2210423" y="4616398"/>
            <a:ext cx="611705" cy="982216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66FF3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7" name="Straight Connector 56">
            <a:extLst>
              <a:ext uri="{FF2B5EF4-FFF2-40B4-BE49-F238E27FC236}">
                <a16:creationId xmlns:a16="http://schemas.microsoft.com/office/drawing/2014/main" id="{57A40F2B-4EB8-4033-BE96-226D1FD85C68}"/>
              </a:ext>
            </a:extLst>
          </p:cNvPr>
          <p:cNvCxnSpPr>
            <a:endCxn id="4" idx="1"/>
          </p:cNvCxnSpPr>
          <p:nvPr/>
        </p:nvCxnSpPr>
        <p:spPr bwMode="auto">
          <a:xfrm>
            <a:off x="2799088" y="4614959"/>
            <a:ext cx="269426" cy="1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FB88C7BE-F559-48BB-BF7A-C077090D6886}"/>
              </a:ext>
            </a:extLst>
          </p:cNvPr>
          <p:cNvCxnSpPr/>
          <p:nvPr/>
        </p:nvCxnSpPr>
        <p:spPr bwMode="auto">
          <a:xfrm flipV="1">
            <a:off x="6317628" y="2245084"/>
            <a:ext cx="593107" cy="2396195"/>
          </a:xfrm>
          <a:prstGeom prst="line">
            <a:avLst/>
          </a:prstGeom>
          <a:solidFill>
            <a:schemeClr val="tx1"/>
          </a:solidFill>
          <a:ln w="381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945255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 animBg="1"/>
      <p:bldP spid="85" grpId="0" animBg="1"/>
      <p:bldP spid="89" grpId="0" animBg="1"/>
      <p:bldP spid="44" grpId="0" animBg="1"/>
      <p:bldP spid="4" grpId="0" animBg="1"/>
    </p:bldLst>
  </p:timing>
</p:sld>
</file>

<file path=ppt/theme/theme1.xml><?xml version="1.0" encoding="utf-8"?>
<a:theme xmlns:a="http://schemas.openxmlformats.org/drawingml/2006/main" name="4_Office Theme">
  <a:themeElements>
    <a:clrScheme name="Office Theme 8">
      <a:dk1>
        <a:srgbClr val="C0C0C0"/>
      </a:dk1>
      <a:lt1>
        <a:srgbClr val="FFFFFF"/>
      </a:lt1>
      <a:dk2>
        <a:srgbClr val="000000"/>
      </a:dk2>
      <a:lt2>
        <a:srgbClr val="FFFFFF"/>
      </a:lt2>
      <a:accent1>
        <a:srgbClr val="00CC99"/>
      </a:accent1>
      <a:accent2>
        <a:srgbClr val="3333CC"/>
      </a:accent2>
      <a:accent3>
        <a:srgbClr val="AAAAAA"/>
      </a:accent3>
      <a:accent4>
        <a:srgbClr val="DADADA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Comic Sans MS"/>
        <a:ea typeface=""/>
        <a:cs typeface=""/>
      </a:majorFont>
      <a:minorFont>
        <a:latin typeface="Comic Sans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 w="9525" cap="flat" cmpd="sng" algn="ctr">
          <a:solidFill>
            <a:schemeClr val="bg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8">
        <a:dk1>
          <a:srgbClr val="C0C0C0"/>
        </a:dk1>
        <a:lt1>
          <a:srgbClr val="FFFFFF"/>
        </a:lt1>
        <a:dk2>
          <a:srgbClr val="000000"/>
        </a:dk2>
        <a:lt2>
          <a:srgbClr val="FFFFFF"/>
        </a:lt2>
        <a:accent1>
          <a:srgbClr val="00CC99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17265</TotalTime>
  <Words>1666</Words>
  <Application>Microsoft Office PowerPoint</Application>
  <PresentationFormat>On-screen Show (4:3)</PresentationFormat>
  <Paragraphs>415</Paragraphs>
  <Slides>25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Arial Narrow</vt:lpstr>
      <vt:lpstr>Calibri</vt:lpstr>
      <vt:lpstr>Comic Sans MS</vt:lpstr>
      <vt:lpstr>Times New Roman</vt:lpstr>
      <vt:lpstr>Wingdings</vt:lpstr>
      <vt:lpstr>4_Office Theme</vt:lpstr>
      <vt:lpstr>Church Scapes</vt:lpstr>
      <vt:lpstr>Organizational</vt:lpstr>
      <vt:lpstr>Psalm 25:2</vt:lpstr>
      <vt:lpstr>The Netherlands – early 1800s</vt:lpstr>
      <vt:lpstr>The Netherlands – later 1800s</vt:lpstr>
      <vt:lpstr>Splits &amp; Mergers</vt:lpstr>
      <vt:lpstr>The Netherlands – later 1800s</vt:lpstr>
      <vt:lpstr>The Netherlands – around 1900</vt:lpstr>
      <vt:lpstr>Doleantie</vt:lpstr>
      <vt:lpstr>Doctrinal issues</vt:lpstr>
      <vt:lpstr>The Netherlands – mid 1900s</vt:lpstr>
      <vt:lpstr>Geelkerken / Liberation</vt:lpstr>
      <vt:lpstr>The Netherlands – late 1900s</vt:lpstr>
      <vt:lpstr>Later 1900s</vt:lpstr>
      <vt:lpstr>The Netherlands – GKv</vt:lpstr>
      <vt:lpstr>The Netherlands – GKv</vt:lpstr>
      <vt:lpstr>Splits &amp; Mergers – The Netherlands</vt:lpstr>
      <vt:lpstr>The Netherlands – GG</vt:lpstr>
      <vt:lpstr>Splits &amp; Mergers</vt:lpstr>
      <vt:lpstr>Simplified  flow chart </vt:lpstr>
      <vt:lpstr>By characterization</vt:lpstr>
      <vt:lpstr>By size (data maybe out by 15 years)</vt:lpstr>
      <vt:lpstr>My guess in 2020…</vt:lpstr>
      <vt:lpstr>Five years later…</vt:lpstr>
      <vt:lpstr>Church Scapes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Hoe gedraagt een christen zich?</dc:title>
  <dc:creator>Roelf Janssen</dc:creator>
  <cp:lastModifiedBy>Roelf Janssen</cp:lastModifiedBy>
  <cp:revision>633</cp:revision>
  <cp:lastPrinted>2025-10-16T00:10:25Z</cp:lastPrinted>
  <dcterms:created xsi:type="dcterms:W3CDTF">2008-08-14T09:20:46Z</dcterms:created>
  <dcterms:modified xsi:type="dcterms:W3CDTF">2025-10-22T21:30:54Z</dcterms:modified>
</cp:coreProperties>
</file>