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60" r:id="rId1"/>
  </p:sldMasterIdLst>
  <p:notesMasterIdLst>
    <p:notesMasterId r:id="rId26"/>
  </p:notesMasterIdLst>
  <p:handoutMasterIdLst>
    <p:handoutMasterId r:id="rId27"/>
  </p:handoutMasterIdLst>
  <p:sldIdLst>
    <p:sldId id="338" r:id="rId2"/>
    <p:sldId id="798" r:id="rId3"/>
    <p:sldId id="784" r:id="rId4"/>
    <p:sldId id="618" r:id="rId5"/>
    <p:sldId id="785" r:id="rId6"/>
    <p:sldId id="786" r:id="rId7"/>
    <p:sldId id="789" r:id="rId8"/>
    <p:sldId id="788" r:id="rId9"/>
    <p:sldId id="795" r:id="rId10"/>
    <p:sldId id="796" r:id="rId11"/>
    <p:sldId id="787" r:id="rId12"/>
    <p:sldId id="799" r:id="rId13"/>
    <p:sldId id="790" r:id="rId14"/>
    <p:sldId id="801" r:id="rId15"/>
    <p:sldId id="800" r:id="rId16"/>
    <p:sldId id="621" r:id="rId17"/>
    <p:sldId id="627" r:id="rId18"/>
    <p:sldId id="791" r:id="rId19"/>
    <p:sldId id="741" r:id="rId20"/>
    <p:sldId id="793" r:id="rId21"/>
    <p:sldId id="794" r:id="rId22"/>
    <p:sldId id="742" r:id="rId23"/>
    <p:sldId id="792" r:id="rId24"/>
    <p:sldId id="659" r:id="rId25"/>
  </p:sldIdLst>
  <p:sldSz cx="9144000" cy="6858000" type="screen4x3"/>
  <p:notesSz cx="7315200" cy="9601200"/>
  <p:defaultTextStyle>
    <a:defPPr>
      <a:defRPr lang="en-GB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bg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bg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bg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bg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D1712B98-7CDD-4D86-96B9-DD7EB6C4F0A6}">
          <p14:sldIdLst/>
        </p14:section>
        <p14:section name="Untitled Section" id="{FCE16A5D-DBBC-42BD-8E09-21DA000D3502}">
          <p14:sldIdLst>
            <p14:sldId id="338"/>
            <p14:sldId id="798"/>
            <p14:sldId id="784"/>
            <p14:sldId id="618"/>
            <p14:sldId id="785"/>
            <p14:sldId id="786"/>
            <p14:sldId id="789"/>
            <p14:sldId id="788"/>
            <p14:sldId id="795"/>
            <p14:sldId id="796"/>
            <p14:sldId id="787"/>
            <p14:sldId id="799"/>
            <p14:sldId id="790"/>
            <p14:sldId id="801"/>
            <p14:sldId id="800"/>
            <p14:sldId id="621"/>
            <p14:sldId id="627"/>
            <p14:sldId id="791"/>
            <p14:sldId id="741"/>
            <p14:sldId id="793"/>
            <p14:sldId id="794"/>
            <p14:sldId id="742"/>
            <p14:sldId id="792"/>
            <p14:sldId id="659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3" userDrawn="1">
          <p15:clr>
            <a:srgbClr val="A4A3A4"/>
          </p15:clr>
        </p15:guide>
        <p15:guide id="2" pos="2304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CC"/>
    <a:srgbClr val="00FF00"/>
    <a:srgbClr val="00CCFF"/>
    <a:srgbClr val="FFFF99"/>
    <a:srgbClr val="FFCC00"/>
    <a:srgbClr val="FFFF00"/>
    <a:srgbClr val="FF9933"/>
    <a:srgbClr val="FFFFFF"/>
    <a:srgbClr val="CC99FF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905" autoAdjust="0"/>
    <p:restoredTop sz="85429" autoAdjust="0"/>
  </p:normalViewPr>
  <p:slideViewPr>
    <p:cSldViewPr>
      <p:cViewPr varScale="1">
        <p:scale>
          <a:sx n="83" d="100"/>
          <a:sy n="83" d="100"/>
        </p:scale>
        <p:origin x="1302" y="30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notesViewPr>
    <p:cSldViewPr>
      <p:cViewPr varScale="1">
        <p:scale>
          <a:sx n="56" d="100"/>
          <a:sy n="56" d="100"/>
        </p:scale>
        <p:origin x="-1650" y="-84"/>
      </p:cViewPr>
      <p:guideLst>
        <p:guide orient="horz" pos="3023"/>
        <p:guide pos="2304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3198103" cy="5153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5966" tIns="47983" rIns="95966" bIns="47983" numCol="1" anchor="ctr" anchorCtr="0" compatLnSpc="1">
            <a:prstTxWarp prst="textNoShape">
              <a:avLst/>
            </a:prstTxWarp>
          </a:bodyPr>
          <a:lstStyle>
            <a:lvl1pPr algn="l">
              <a:defRPr sz="13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 altLang="en-US"/>
              <a:t>Church Scapes - Dort Reformed Church History - North America</a:t>
            </a:r>
            <a:endParaRPr lang="en-GB" altLang="en-US"/>
          </a:p>
        </p:txBody>
      </p:sp>
      <p:sp>
        <p:nvSpPr>
          <p:cNvPr id="15053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78922" y="1"/>
            <a:ext cx="3116228" cy="5153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5966" tIns="47983" rIns="95966" bIns="47983" numCol="1" anchor="ctr" anchorCtr="0" compatLnSpc="1">
            <a:prstTxWarp prst="textNoShape">
              <a:avLst/>
            </a:prstTxWarp>
          </a:bodyPr>
          <a:lstStyle>
            <a:lvl1pPr algn="r">
              <a:defRPr sz="13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 altLang="en-US"/>
              <a:t>Oct 15, 2025</a:t>
            </a:r>
            <a:endParaRPr lang="en-GB" altLang="en-US"/>
          </a:p>
        </p:txBody>
      </p:sp>
      <p:sp>
        <p:nvSpPr>
          <p:cNvPr id="15053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34025"/>
            <a:ext cx="3198103" cy="442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5966" tIns="47983" rIns="95966" bIns="47983" numCol="1" anchor="b" anchorCtr="0" compatLnSpc="1">
            <a:prstTxWarp prst="textNoShape">
              <a:avLst/>
            </a:prstTxWarp>
          </a:bodyPr>
          <a:lstStyle>
            <a:lvl1pPr algn="l">
              <a:defRPr sz="13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15053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78922" y="9134025"/>
            <a:ext cx="3116228" cy="442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5966" tIns="47983" rIns="95966" bIns="47983" numCol="1" anchor="b" anchorCtr="0" compatLnSpc="1">
            <a:prstTxWarp prst="textNoShape">
              <a:avLst/>
            </a:prstTxWarp>
          </a:bodyPr>
          <a:lstStyle>
            <a:lvl1pPr algn="r">
              <a:defRPr sz="13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321E966B-D094-4A9A-B0C9-931ACE532965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338979406"/>
      </p:ext>
    </p:extLst>
  </p:cSld>
  <p:clrMap bg1="lt1" tx1="dk1" bg2="lt2" tx2="dk2" accent1="accent1" accent2="accent2" accent3="accent3" accent4="accent4" accent5="accent5" accent6="accent6" hlink="hlink" folHlink="folHlink"/>
  <p:hf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3198103" cy="5153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5966" tIns="47983" rIns="95966" bIns="47983" numCol="1" anchor="ctr" anchorCtr="0" compatLnSpc="1">
            <a:prstTxWarp prst="textNoShape">
              <a:avLst/>
            </a:prstTxWarp>
          </a:bodyPr>
          <a:lstStyle>
            <a:lvl1pPr algn="l">
              <a:defRPr sz="13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 altLang="en-US"/>
              <a:t>Church Scapes - Dort Reformed Church History - North America</a:t>
            </a:r>
            <a:endParaRPr lang="en-GB" altLang="en-US"/>
          </a:p>
        </p:txBody>
      </p:sp>
      <p:sp>
        <p:nvSpPr>
          <p:cNvPr id="1576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78922" y="1"/>
            <a:ext cx="3116228" cy="5153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5966" tIns="47983" rIns="95966" bIns="47983" numCol="1" anchor="ctr" anchorCtr="0" compatLnSpc="1">
            <a:prstTxWarp prst="textNoShape">
              <a:avLst/>
            </a:prstTxWarp>
          </a:bodyPr>
          <a:lstStyle>
            <a:lvl1pPr algn="r">
              <a:defRPr sz="13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 altLang="en-US"/>
              <a:t>Oct 15, 2025</a:t>
            </a:r>
            <a:endParaRPr lang="en-GB" altLang="en-US"/>
          </a:p>
        </p:txBody>
      </p:sp>
      <p:sp>
        <p:nvSpPr>
          <p:cNvPr id="20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41425" y="736600"/>
            <a:ext cx="4814888" cy="36099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577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84161" y="4567012"/>
            <a:ext cx="5326829" cy="43475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5966" tIns="47983" rIns="95966" bIns="4798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noProof="0"/>
              <a:t>Click to edit Master text styles</a:t>
            </a:r>
          </a:p>
          <a:p>
            <a:pPr lvl="1"/>
            <a:r>
              <a:rPr lang="en-GB" altLang="en-US" noProof="0"/>
              <a:t>Second level</a:t>
            </a:r>
          </a:p>
          <a:p>
            <a:pPr lvl="2"/>
            <a:r>
              <a:rPr lang="en-GB" altLang="en-US" noProof="0"/>
              <a:t>Third level</a:t>
            </a:r>
          </a:p>
          <a:p>
            <a:pPr lvl="3"/>
            <a:r>
              <a:rPr lang="en-GB" altLang="en-US" noProof="0"/>
              <a:t>Fourth level</a:t>
            </a:r>
          </a:p>
          <a:p>
            <a:pPr lvl="4"/>
            <a:r>
              <a:rPr lang="en-GB" altLang="en-US" noProof="0"/>
              <a:t>Fifth level</a:t>
            </a:r>
          </a:p>
        </p:txBody>
      </p:sp>
      <p:sp>
        <p:nvSpPr>
          <p:cNvPr id="1577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34025"/>
            <a:ext cx="3198103" cy="442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5966" tIns="47983" rIns="95966" bIns="47983" numCol="1" anchor="b" anchorCtr="0" compatLnSpc="1">
            <a:prstTxWarp prst="textNoShape">
              <a:avLst/>
            </a:prstTxWarp>
          </a:bodyPr>
          <a:lstStyle>
            <a:lvl1pPr algn="l">
              <a:defRPr sz="13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1577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78922" y="9134025"/>
            <a:ext cx="3116228" cy="442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5966" tIns="47983" rIns="95966" bIns="47983" numCol="1" anchor="b" anchorCtr="0" compatLnSpc="1">
            <a:prstTxWarp prst="textNoShape">
              <a:avLst/>
            </a:prstTxWarp>
          </a:bodyPr>
          <a:lstStyle>
            <a:lvl1pPr algn="r">
              <a:defRPr sz="13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997D539F-3639-4C82-BF71-1EF3CBA8CFCA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162578658"/>
      </p:ext>
    </p:extLst>
  </p:cSld>
  <p:clrMap bg1="lt1" tx1="dk1" bg2="lt2" tx2="dk2" accent1="accent1" accent2="accent2" accent3="accent3" accent4="accent4" accent5="accent5" accent6="accent6" hlink="hlink" folHlink="folHlink"/>
  <p:hf ftr="0"/>
  <p:notesStyle>
    <a:lvl1pPr algn="l" rtl="0" eaLnBrk="0" fontAlgn="base" hangingPunct="0">
      <a:spcBef>
        <a:spcPct val="30000"/>
      </a:spcBef>
      <a:spcAft>
        <a:spcPct val="0"/>
      </a:spcAft>
      <a:defRPr sz="28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28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28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28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28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898650" y="655638"/>
            <a:ext cx="3152775" cy="23653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97D539F-3639-4C82-BF71-1EF3CBA8CFCA}" type="slidenum">
              <a:rPr lang="en-GB" altLang="en-US" smtClean="0"/>
              <a:pPr>
                <a:defRPr/>
              </a:pPr>
              <a:t>4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0741143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There is no “</a:t>
            </a:r>
            <a:endParaRPr lang="en-CA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Church Scapes - Dort Reformed Church History - North America</a:t>
            </a:r>
            <a:endParaRPr lang="en-GB" alt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Oct 15, 2025</a:t>
            </a:r>
            <a:endParaRPr lang="en-GB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97D539F-3639-4C82-BF71-1EF3CBA8CFCA}" type="slidenum">
              <a:rPr lang="en-GB" altLang="en-US" smtClean="0"/>
              <a:pPr>
                <a:defRPr/>
              </a:pPr>
              <a:t>13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625919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35C72E-DC19-EFBD-CF30-6D4C8014A6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3FADC8E-C23D-E384-C8D3-932F6A8A792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BDDF2F1-101E-9678-32CC-FB78BEA9D18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There is no “</a:t>
            </a:r>
            <a:endParaRPr lang="en-CA" dirty="0"/>
          </a:p>
        </p:txBody>
      </p:sp>
      <p:sp>
        <p:nvSpPr>
          <p:cNvPr id="4" name="Header Placeholder 3">
            <a:extLst>
              <a:ext uri="{FF2B5EF4-FFF2-40B4-BE49-F238E27FC236}">
                <a16:creationId xmlns:a16="http://schemas.microsoft.com/office/drawing/2014/main" id="{328BCC4A-2595-B75A-0869-593306AD2B82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Church Scapes - Dort Reformed Church History - North America</a:t>
            </a:r>
            <a:endParaRPr lang="en-GB" alt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E00DF5B-73C6-7BDF-C344-B16A191A654D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Oct 15, 2025</a:t>
            </a:r>
            <a:endParaRPr lang="en-GB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891253-152F-43F5-F474-4562F77B1EC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97D539F-3639-4C82-BF71-1EF3CBA8CFCA}" type="slidenum">
              <a:rPr lang="en-GB" altLang="en-US" smtClean="0"/>
              <a:pPr>
                <a:defRPr/>
              </a:pPr>
              <a:t>14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16181108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1B03C7-7957-B03B-94B3-22C165852F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AC3D105-8F2F-AFC4-3E62-881506CA214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22B5817-E443-DC8D-00DF-ACDF4DAC09A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There is no “</a:t>
            </a:r>
            <a:endParaRPr lang="en-CA" dirty="0"/>
          </a:p>
        </p:txBody>
      </p:sp>
      <p:sp>
        <p:nvSpPr>
          <p:cNvPr id="4" name="Header Placeholder 3">
            <a:extLst>
              <a:ext uri="{FF2B5EF4-FFF2-40B4-BE49-F238E27FC236}">
                <a16:creationId xmlns:a16="http://schemas.microsoft.com/office/drawing/2014/main" id="{606E39BA-29BA-E6D5-DE82-2B87A60E0C3F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Church Scapes - Dort Reformed Church History - North America</a:t>
            </a:r>
            <a:endParaRPr lang="en-GB" alt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11769C-97AA-4C5A-3BCE-E716261A7A52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Oct 15, 2025</a:t>
            </a:r>
            <a:endParaRPr lang="en-GB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F18E43-7B83-86E8-8A6B-B45FB9B6DDF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97D539F-3639-4C82-BF71-1EF3CBA8CFCA}" type="slidenum">
              <a:rPr lang="en-GB" altLang="en-US" smtClean="0"/>
              <a:pPr>
                <a:defRPr/>
              </a:pPr>
              <a:t>15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39108020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0EC288-B5F3-7731-400A-60D1904A20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FFFC0C4-6A66-759E-C5FC-0FE6F368160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898650" y="655638"/>
            <a:ext cx="3152775" cy="2365375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C0EDAE8-7568-F2A5-73CA-3EBA2344F39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A52658-9DCA-8C87-47AD-827FFE68680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97D539F-3639-4C82-BF71-1EF3CBA8CFCA}" type="slidenum">
              <a:rPr lang="en-GB" altLang="en-US" smtClean="0"/>
              <a:pPr>
                <a:defRPr/>
              </a:pPr>
              <a:t>18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30619748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0F4097-9346-93C6-A439-35C7C417ED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880493D-369A-4C3E-DA25-A086F6AEE6D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898650" y="655638"/>
            <a:ext cx="3152775" cy="2365375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DF980BA-F2D7-F5B5-E361-3B209C8E66D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Both Abbotsford and New Westminster began as OCRCs. One of the Lynden URCNA’s is also an OCRC.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3E0641-20E4-F7A3-01B1-3117020A963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97D539F-3639-4C82-BF71-1EF3CBA8CFCA}" type="slidenum">
              <a:rPr lang="en-GB" altLang="en-US" smtClean="0"/>
              <a:pPr>
                <a:defRPr/>
              </a:pPr>
              <a:t>20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75135120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4A4408-82C0-9F1A-09BD-A574B81C33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874BE0F-2FEB-A46D-5F9C-1129C698228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898650" y="655638"/>
            <a:ext cx="3152775" cy="2365375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F11F16E-E082-F244-D5E5-F517B4E0D4B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Both Abbotsford and New Westminster began as OCRCs. One of the Lynden URCNA’s is also an OCRC.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D2E7A8-4EC5-F626-B02B-C078DFA40FA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97D539F-3639-4C82-BF71-1EF3CBA8CFCA}" type="slidenum">
              <a:rPr lang="en-GB" altLang="en-US" smtClean="0"/>
              <a:pPr>
                <a:defRPr/>
              </a:pPr>
              <a:t>21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44549197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898650" y="655638"/>
            <a:ext cx="3152775" cy="23653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97D539F-3639-4C82-BF71-1EF3CBA8CFCA}" type="slidenum">
              <a:rPr lang="en-GB" altLang="en-US" smtClean="0"/>
              <a:pPr>
                <a:defRPr/>
              </a:pPr>
              <a:t>22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85254925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93D189-6673-8279-3927-4AE29EC77C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235863D-8100-00DA-759E-BD252D49EE1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898650" y="655638"/>
            <a:ext cx="3152775" cy="2365375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5B84FBA-0878-587A-06BA-78D34AE4A47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975F92-5C67-9727-B15B-4806CEB9A3B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97D539F-3639-4C82-BF71-1EF3CBA8CFCA}" type="slidenum">
              <a:rPr lang="en-GB" altLang="en-US" smtClean="0"/>
              <a:pPr>
                <a:defRPr/>
              </a:pPr>
              <a:t>23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4181536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898650" y="655638"/>
            <a:ext cx="3152775" cy="23653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*I’ve seen both True Reformed Dutch Church and True Dutch Reformed Church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97D539F-3639-4C82-BF71-1EF3CBA8CFCA}" type="slidenum">
              <a:rPr lang="en-GB" altLang="en-US" smtClean="0"/>
              <a:pPr>
                <a:defRPr/>
              </a:pPr>
              <a:t>5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0741143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1A2690-4E36-85D0-0032-23301C5DA8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0A1B8DA-3C3C-255E-8586-9F232A3B5CB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898650" y="655638"/>
            <a:ext cx="3152775" cy="2365375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373A859-D47A-CD14-91DB-24F68053DC5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A6EEBE-833C-4C72-825F-DB168960016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97D539F-3639-4C82-BF71-1EF3CBA8CFCA}" type="slidenum">
              <a:rPr lang="en-GB" altLang="en-US" smtClean="0"/>
              <a:pPr>
                <a:defRPr/>
              </a:pPr>
              <a:t>6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7774660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052D53-2C6F-1C06-B6F8-D16CBE6C1E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296C0D0-C286-8FB3-8045-A9F9E54CBEF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898650" y="655638"/>
            <a:ext cx="3152775" cy="2365375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53AD476-153E-FDE1-1A82-DB23859A2A5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 Dutch Reformed churches yet in Canada!</a:t>
            </a:r>
            <a:endParaRPr lang="en-C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5CD7CE-FF01-A6DC-D427-3942DE2CF2E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97D539F-3639-4C82-BF71-1EF3CBA8CFCA}" type="slidenum">
              <a:rPr lang="en-GB" altLang="en-US" smtClean="0"/>
              <a:pPr>
                <a:defRPr/>
              </a:pPr>
              <a:t>7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2452450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898650" y="655638"/>
            <a:ext cx="3152775" cy="23653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Last slide last class</a:t>
            </a:r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97D539F-3639-4C82-BF71-1EF3CBA8CFCA}" type="slidenum">
              <a:rPr lang="en-GB" altLang="en-US" smtClean="0"/>
              <a:pPr>
                <a:defRPr/>
              </a:pPr>
              <a:t>8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0561651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8302D5-8AF8-F9E1-7822-D32979956F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29C54BE-D6A4-7726-D14C-987B727AF0A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898650" y="655638"/>
            <a:ext cx="3152775" cy="2365375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76DDC45-498A-4707-668A-C6DBB5267A8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2E752C-AB53-175D-BEFF-8E027BBEB30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97D539F-3639-4C82-BF71-1EF3CBA8CFCA}" type="slidenum">
              <a:rPr lang="en-GB" altLang="en-US" smtClean="0"/>
              <a:pPr>
                <a:defRPr/>
              </a:pPr>
              <a:t>9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7886814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386106-F234-89CE-F850-C0A941933B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29D876B-864C-E84D-9199-9B6C84E62DE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898650" y="655638"/>
            <a:ext cx="3152775" cy="2365375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7C4DD77-B4BA-FCF2-C4B3-099F26226A3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Second cousin 3x removed…</a:t>
            </a:r>
            <a:endParaRPr lang="en-C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4335D3-EFAB-DE7C-7945-577CE0449E9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97D539F-3639-4C82-BF71-1EF3CBA8CFCA}" type="slidenum">
              <a:rPr lang="en-GB" altLang="en-US" smtClean="0"/>
              <a:pPr>
                <a:defRPr/>
              </a:pPr>
              <a:t>10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7320800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898650" y="655638"/>
            <a:ext cx="3152775" cy="23653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97D539F-3639-4C82-BF71-1EF3CBA8CFCA}" type="slidenum">
              <a:rPr lang="en-GB" altLang="en-US" smtClean="0"/>
              <a:pPr>
                <a:defRPr/>
              </a:pPr>
              <a:t>11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0741143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91CE4C-DB83-93F3-D090-A66FE886CB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BAC7F9C-B0CC-F06E-B334-5AB22C0B2F2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898650" y="655638"/>
            <a:ext cx="3152775" cy="2365375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78D8EB8-69BD-5413-A2C4-346984DB36A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21847A-5847-CA0C-7D23-A6ABDDBC100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97D539F-3639-4C82-BF71-1EF3CBA8CFCA}" type="slidenum">
              <a:rPr lang="en-GB" altLang="en-US" smtClean="0"/>
              <a:pPr>
                <a:defRPr/>
              </a:pPr>
              <a:t>12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207148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3505109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204016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858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858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137776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552623141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0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5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93041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1219200"/>
            <a:ext cx="4495800" cy="5638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19200"/>
            <a:ext cx="4495800" cy="5638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134641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7"/>
            <a:ext cx="7886700" cy="1325563"/>
          </a:xfrm>
        </p:spPr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9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9" y="2505075"/>
            <a:ext cx="3868737" cy="3684588"/>
          </a:xfrm>
        </p:spPr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9083112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518507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86006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9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7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9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267717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9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7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CA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9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351961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1219200"/>
            <a:ext cx="9144000" cy="563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text styles</a:t>
            </a:r>
          </a:p>
          <a:p>
            <a:pPr lvl="1"/>
            <a:r>
              <a:rPr lang="en-GB" altLang="en-US"/>
              <a:t>Second level</a:t>
            </a:r>
          </a:p>
          <a:p>
            <a:pPr lvl="2"/>
            <a:r>
              <a:rPr lang="en-GB" altLang="en-US"/>
              <a:t>Third level</a:t>
            </a:r>
          </a:p>
          <a:p>
            <a:pPr lvl="3"/>
            <a:r>
              <a:rPr lang="en-GB" altLang="en-US"/>
              <a:t>Fourth level</a:t>
            </a:r>
          </a:p>
          <a:p>
            <a:pPr lvl="4"/>
            <a:r>
              <a:rPr lang="en-GB" alt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64618468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 kern="1200">
          <a:solidFill>
            <a:schemeClr val="tx2"/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omic Sans MS" panose="030F0702030302020204" pitchFamily="66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omic Sans MS" panose="030F0702030302020204" pitchFamily="66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omic Sans MS" panose="030F0702030302020204" pitchFamily="66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omic Sans MS" panose="030F0702030302020204" pitchFamily="66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omic Sans MS" panose="030F0702030302020204" pitchFamily="66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omic Sans MS" panose="030F0702030302020204" pitchFamily="66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omic Sans MS" panose="030F0702030302020204" pitchFamily="66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omic Sans MS" panose="030F0702030302020204" pitchFamily="6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265" y="97210"/>
            <a:ext cx="1951572" cy="897094"/>
          </a:xfrm>
          <a:prstGeom prst="rect">
            <a:avLst/>
          </a:prstGeom>
        </p:spPr>
      </p:pic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297499" y="4382932"/>
            <a:ext cx="8641080" cy="1714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4290" tIns="34290" rIns="34290" bIns="34290"/>
          <a:lstStyle>
            <a:lvl1pPr marL="342900" indent="-342900" algn="l" eaLnBrk="0" hangingPunct="0">
              <a:spcBef>
                <a:spcPts val="1800"/>
              </a:spcBef>
              <a:buSzPct val="171000"/>
              <a:buFont typeface="Gill Sans" charset="0"/>
              <a:buChar char="•"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3200">
                <a:solidFill>
                  <a:schemeClr val="tx1"/>
                </a:solidFill>
                <a:latin typeface="Gill Sans" charset="0"/>
                <a:ea typeface="ヒラギノ角ゴ Pro W3" charset="-128"/>
                <a:sym typeface="Gill Sans" charset="0"/>
              </a:defRPr>
            </a:lvl1pPr>
            <a:lvl2pPr marL="742950" indent="-285750" algn="l" eaLnBrk="0" hangingPunct="0">
              <a:spcBef>
                <a:spcPts val="1800"/>
              </a:spcBef>
              <a:buSzPct val="171000"/>
              <a:buFont typeface="Gill Sans" charset="0"/>
              <a:buChar char="•"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3200">
                <a:solidFill>
                  <a:schemeClr val="tx1"/>
                </a:solidFill>
                <a:latin typeface="Gill Sans" charset="0"/>
                <a:ea typeface="ヒラギノ角ゴ Pro W3" charset="-128"/>
                <a:sym typeface="Gill Sans" charset="0"/>
              </a:defRPr>
            </a:lvl2pPr>
            <a:lvl3pPr marL="1143000" indent="-228600" algn="l" eaLnBrk="0" hangingPunct="0">
              <a:spcBef>
                <a:spcPts val="1800"/>
              </a:spcBef>
              <a:buSzPct val="171000"/>
              <a:buFont typeface="Gill Sans" charset="0"/>
              <a:buChar char="•"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3200">
                <a:solidFill>
                  <a:schemeClr val="tx1"/>
                </a:solidFill>
                <a:latin typeface="Gill Sans" charset="0"/>
                <a:ea typeface="ヒラギノ角ゴ Pro W3" charset="-128"/>
                <a:sym typeface="Gill Sans" charset="0"/>
              </a:defRPr>
            </a:lvl3pPr>
            <a:lvl4pPr marL="1600200" indent="-228600" algn="l" eaLnBrk="0" hangingPunct="0">
              <a:spcBef>
                <a:spcPts val="1800"/>
              </a:spcBef>
              <a:buSzPct val="171000"/>
              <a:buFont typeface="Gill Sans" charset="0"/>
              <a:buChar char="•"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3200">
                <a:solidFill>
                  <a:schemeClr val="tx1"/>
                </a:solidFill>
                <a:latin typeface="Gill Sans" charset="0"/>
                <a:ea typeface="ヒラギノ角ゴ Pro W3" charset="-128"/>
                <a:sym typeface="Gill Sans" charset="0"/>
              </a:defRPr>
            </a:lvl4pPr>
            <a:lvl5pPr marL="593725" indent="-593725" algn="l" eaLnBrk="0" hangingPunct="0">
              <a:spcBef>
                <a:spcPts val="1800"/>
              </a:spcBef>
              <a:buSzPct val="171000"/>
              <a:buFont typeface="Gill Sans" charset="0"/>
              <a:buChar char="•"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3200">
                <a:solidFill>
                  <a:schemeClr val="tx1"/>
                </a:solidFill>
                <a:latin typeface="Gill Sans" charset="0"/>
                <a:ea typeface="ヒラギノ角ゴ Pro W3" charset="-128"/>
                <a:sym typeface="Gill Sans" charset="0"/>
              </a:defRPr>
            </a:lvl5pPr>
            <a:lvl6pPr marL="1050925" indent="-593725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 charset="0"/>
              <a:buChar char="•"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3200">
                <a:solidFill>
                  <a:schemeClr val="tx1"/>
                </a:solidFill>
                <a:latin typeface="Gill Sans" charset="0"/>
                <a:ea typeface="ヒラギノ角ゴ Pro W3" charset="-128"/>
                <a:sym typeface="Gill Sans" charset="0"/>
              </a:defRPr>
            </a:lvl6pPr>
            <a:lvl7pPr marL="1508125" indent="-593725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 charset="0"/>
              <a:buChar char="•"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3200">
                <a:solidFill>
                  <a:schemeClr val="tx1"/>
                </a:solidFill>
                <a:latin typeface="Gill Sans" charset="0"/>
                <a:ea typeface="ヒラギノ角ゴ Pro W3" charset="-128"/>
                <a:sym typeface="Gill Sans" charset="0"/>
              </a:defRPr>
            </a:lvl7pPr>
            <a:lvl8pPr marL="1965325" indent="-593725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 charset="0"/>
              <a:buChar char="•"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3200">
                <a:solidFill>
                  <a:schemeClr val="tx1"/>
                </a:solidFill>
                <a:latin typeface="Gill Sans" charset="0"/>
                <a:ea typeface="ヒラギノ角ゴ Pro W3" charset="-128"/>
                <a:sym typeface="Gill Sans" charset="0"/>
              </a:defRPr>
            </a:lvl8pPr>
            <a:lvl9pPr marL="2422525" indent="-593725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 charset="0"/>
              <a:buChar char="•"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3200">
                <a:solidFill>
                  <a:schemeClr val="tx1"/>
                </a:solidFill>
                <a:latin typeface="Gill Sans" charset="0"/>
                <a:ea typeface="ヒラギノ角ゴ Pro W3" charset="-128"/>
                <a:sym typeface="Gill Sans" charset="0"/>
              </a:defRPr>
            </a:lvl9pPr>
          </a:lstStyle>
          <a:p>
            <a:pPr lvl="4" algn="ctr"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en-US" b="1" i="1" dirty="0">
                <a:solidFill>
                  <a:srgbClr val="00FFFF"/>
                </a:solidFill>
                <a:latin typeface="Calibri" charset="0"/>
                <a:sym typeface="Arial Narrow" charset="0"/>
              </a:rPr>
              <a:t>Lecture 3</a:t>
            </a:r>
          </a:p>
          <a:p>
            <a:pPr lvl="4" algn="ctr"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en-US" b="1" i="1" dirty="0">
                <a:solidFill>
                  <a:srgbClr val="00FFFF"/>
                </a:solidFill>
                <a:latin typeface="Calibri" charset="0"/>
                <a:sym typeface="Arial Narrow" charset="0"/>
              </a:rPr>
              <a:t>North American Reformed</a:t>
            </a:r>
          </a:p>
        </p:txBody>
      </p:sp>
      <p:sp>
        <p:nvSpPr>
          <p:cNvPr id="7" name="Rectangle 2"/>
          <p:cNvSpPr txBox="1">
            <a:spLocks noGrp="1" noChangeArrowheads="1"/>
          </p:cNvSpPr>
          <p:nvPr>
            <p:ph type="title"/>
          </p:nvPr>
        </p:nvSpPr>
        <p:spPr bwMode="auto">
          <a:xfrm>
            <a:off x="114299" y="112516"/>
            <a:ext cx="8881437" cy="897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34290" tIns="34290" rIns="34290" bIns="34290" numCol="1" anchor="ctr" anchorCtr="0" compatLnSpc="1">
            <a:prstTxWarp prst="textNoShape">
              <a:avLst/>
            </a:prstTxWarp>
          </a:bodyPr>
          <a:lstStyle>
            <a:lvl1pPr marL="342900" indent="-342900" algn="l" eaLnBrk="0" hangingPunct="0">
              <a:spcBef>
                <a:spcPts val="1800"/>
              </a:spcBef>
              <a:buSzPct val="171000"/>
              <a:buFont typeface="Gill Sans" charset="0"/>
              <a:buChar char="•"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3200">
                <a:solidFill>
                  <a:schemeClr val="tx1"/>
                </a:solidFill>
                <a:latin typeface="Gill Sans" charset="0"/>
                <a:ea typeface="ヒラギノ角ゴ Pro W3" charset="-128"/>
                <a:sym typeface="Gill Sans" charset="0"/>
              </a:defRPr>
            </a:lvl1pPr>
            <a:lvl2pPr marL="742950" indent="-285750" algn="l" eaLnBrk="0" hangingPunct="0">
              <a:spcBef>
                <a:spcPts val="1800"/>
              </a:spcBef>
              <a:buSzPct val="171000"/>
              <a:buFont typeface="Gill Sans" charset="0"/>
              <a:buChar char="•"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3200">
                <a:solidFill>
                  <a:schemeClr val="tx1"/>
                </a:solidFill>
                <a:latin typeface="Gill Sans" charset="0"/>
                <a:ea typeface="ヒラギノ角ゴ Pro W3" charset="-128"/>
                <a:sym typeface="Gill Sans" charset="0"/>
              </a:defRPr>
            </a:lvl2pPr>
            <a:lvl3pPr marL="1143000" indent="-228600" algn="l" eaLnBrk="0" hangingPunct="0">
              <a:spcBef>
                <a:spcPts val="1800"/>
              </a:spcBef>
              <a:buSzPct val="171000"/>
              <a:buFont typeface="Gill Sans" charset="0"/>
              <a:buChar char="•"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3200">
                <a:solidFill>
                  <a:schemeClr val="tx1"/>
                </a:solidFill>
                <a:latin typeface="Gill Sans" charset="0"/>
                <a:ea typeface="ヒラギノ角ゴ Pro W3" charset="-128"/>
                <a:sym typeface="Gill Sans" charset="0"/>
              </a:defRPr>
            </a:lvl3pPr>
            <a:lvl4pPr marL="1600200" indent="-228600" algn="l" eaLnBrk="0" hangingPunct="0">
              <a:spcBef>
                <a:spcPts val="1800"/>
              </a:spcBef>
              <a:buSzPct val="171000"/>
              <a:buFont typeface="Gill Sans" charset="0"/>
              <a:buChar char="•"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3200">
                <a:solidFill>
                  <a:schemeClr val="tx1"/>
                </a:solidFill>
                <a:latin typeface="Gill Sans" charset="0"/>
                <a:ea typeface="ヒラギノ角ゴ Pro W3" charset="-128"/>
                <a:sym typeface="Gill Sans" charset="0"/>
              </a:defRPr>
            </a:lvl4pPr>
            <a:lvl5pPr marL="593725" indent="-593725" algn="l" eaLnBrk="0" hangingPunct="0">
              <a:spcBef>
                <a:spcPts val="1800"/>
              </a:spcBef>
              <a:buSzPct val="171000"/>
              <a:buFont typeface="Gill Sans" charset="0"/>
              <a:buChar char="•"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3200">
                <a:solidFill>
                  <a:schemeClr val="tx1"/>
                </a:solidFill>
                <a:latin typeface="Gill Sans" charset="0"/>
                <a:ea typeface="ヒラギノ角ゴ Pro W3" charset="-128"/>
                <a:sym typeface="Gill Sans" charset="0"/>
              </a:defRPr>
            </a:lvl5pPr>
            <a:lvl6pPr marL="1050925" indent="-593725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 charset="0"/>
              <a:buChar char="•"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3200">
                <a:solidFill>
                  <a:schemeClr val="tx1"/>
                </a:solidFill>
                <a:latin typeface="Gill Sans" charset="0"/>
                <a:ea typeface="ヒラギノ角ゴ Pro W3" charset="-128"/>
                <a:sym typeface="Gill Sans" charset="0"/>
              </a:defRPr>
            </a:lvl6pPr>
            <a:lvl7pPr marL="1508125" indent="-593725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 charset="0"/>
              <a:buChar char="•"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3200">
                <a:solidFill>
                  <a:schemeClr val="tx1"/>
                </a:solidFill>
                <a:latin typeface="Gill Sans" charset="0"/>
                <a:ea typeface="ヒラギノ角ゴ Pro W3" charset="-128"/>
                <a:sym typeface="Gill Sans" charset="0"/>
              </a:defRPr>
            </a:lvl7pPr>
            <a:lvl8pPr marL="1965325" indent="-593725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 charset="0"/>
              <a:buChar char="•"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3200">
                <a:solidFill>
                  <a:schemeClr val="tx1"/>
                </a:solidFill>
                <a:latin typeface="Gill Sans" charset="0"/>
                <a:ea typeface="ヒラギノ角ゴ Pro W3" charset="-128"/>
                <a:sym typeface="Gill Sans" charset="0"/>
              </a:defRPr>
            </a:lvl8pPr>
            <a:lvl9pPr marL="2422525" indent="-593725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 charset="0"/>
              <a:buChar char="•"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3200">
                <a:solidFill>
                  <a:schemeClr val="tx1"/>
                </a:solidFill>
                <a:latin typeface="Gill Sans" charset="0"/>
                <a:ea typeface="ヒラギノ角ゴ Pro W3" charset="-128"/>
                <a:sym typeface="Gill Sans" charset="0"/>
              </a:defRPr>
            </a:lvl9pPr>
          </a:lstStyle>
          <a:p>
            <a:pPr lvl="4" algn="ctr"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en-US" sz="3960" b="1" dirty="0">
                <a:solidFill>
                  <a:srgbClr val="FFFFFF"/>
                </a:solidFill>
                <a:latin typeface="Calibri" charset="0"/>
                <a:sym typeface="Arial Narrow" charset="0"/>
              </a:rPr>
              <a:t>Church </a:t>
            </a:r>
            <a:r>
              <a:rPr lang="en-US" altLang="en-US" sz="3960" b="1" dirty="0" err="1">
                <a:solidFill>
                  <a:srgbClr val="FFFFFF"/>
                </a:solidFill>
                <a:latin typeface="Calibri" charset="0"/>
                <a:sym typeface="Arial Narrow" charset="0"/>
              </a:rPr>
              <a:t>Scapes</a:t>
            </a:r>
            <a:endParaRPr lang="en-US" altLang="en-US" sz="3960" b="1" dirty="0">
              <a:solidFill>
                <a:srgbClr val="FFFFFF"/>
              </a:solidFill>
              <a:latin typeface="Calibri" charset="0"/>
              <a:sym typeface="Arial Narrow" charset="0"/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277537" y="6091592"/>
            <a:ext cx="8641080" cy="593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4290" tIns="34290" rIns="34290" bIns="34290"/>
          <a:lstStyle>
            <a:lvl1pPr marL="342900" indent="-342900" algn="l" eaLnBrk="0" hangingPunct="0">
              <a:spcBef>
                <a:spcPts val="1800"/>
              </a:spcBef>
              <a:buSzPct val="171000"/>
              <a:buFont typeface="Gill Sans" charset="0"/>
              <a:buChar char="•"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3200">
                <a:solidFill>
                  <a:schemeClr val="tx1"/>
                </a:solidFill>
                <a:latin typeface="Gill Sans" charset="0"/>
                <a:ea typeface="ヒラギノ角ゴ Pro W3" charset="-128"/>
                <a:sym typeface="Gill Sans" charset="0"/>
              </a:defRPr>
            </a:lvl1pPr>
            <a:lvl2pPr marL="742950" indent="-285750" algn="l" eaLnBrk="0" hangingPunct="0">
              <a:spcBef>
                <a:spcPts val="1800"/>
              </a:spcBef>
              <a:buSzPct val="171000"/>
              <a:buFont typeface="Gill Sans" charset="0"/>
              <a:buChar char="•"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3200">
                <a:solidFill>
                  <a:schemeClr val="tx1"/>
                </a:solidFill>
                <a:latin typeface="Gill Sans" charset="0"/>
                <a:ea typeface="ヒラギノ角ゴ Pro W3" charset="-128"/>
                <a:sym typeface="Gill Sans" charset="0"/>
              </a:defRPr>
            </a:lvl2pPr>
            <a:lvl3pPr marL="1143000" indent="-228600" algn="l" eaLnBrk="0" hangingPunct="0">
              <a:spcBef>
                <a:spcPts val="1800"/>
              </a:spcBef>
              <a:buSzPct val="171000"/>
              <a:buFont typeface="Gill Sans" charset="0"/>
              <a:buChar char="•"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3200">
                <a:solidFill>
                  <a:schemeClr val="tx1"/>
                </a:solidFill>
                <a:latin typeface="Gill Sans" charset="0"/>
                <a:ea typeface="ヒラギノ角ゴ Pro W3" charset="-128"/>
                <a:sym typeface="Gill Sans" charset="0"/>
              </a:defRPr>
            </a:lvl3pPr>
            <a:lvl4pPr marL="1600200" indent="-228600" algn="l" eaLnBrk="0" hangingPunct="0">
              <a:spcBef>
                <a:spcPts val="1800"/>
              </a:spcBef>
              <a:buSzPct val="171000"/>
              <a:buFont typeface="Gill Sans" charset="0"/>
              <a:buChar char="•"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3200">
                <a:solidFill>
                  <a:schemeClr val="tx1"/>
                </a:solidFill>
                <a:latin typeface="Gill Sans" charset="0"/>
                <a:ea typeface="ヒラギノ角ゴ Pro W3" charset="-128"/>
                <a:sym typeface="Gill Sans" charset="0"/>
              </a:defRPr>
            </a:lvl4pPr>
            <a:lvl5pPr marL="593725" indent="-593725" algn="l" eaLnBrk="0" hangingPunct="0">
              <a:spcBef>
                <a:spcPts val="1800"/>
              </a:spcBef>
              <a:buSzPct val="171000"/>
              <a:buFont typeface="Gill Sans" charset="0"/>
              <a:buChar char="•"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3200">
                <a:solidFill>
                  <a:schemeClr val="tx1"/>
                </a:solidFill>
                <a:latin typeface="Gill Sans" charset="0"/>
                <a:ea typeface="ヒラギノ角ゴ Pro W3" charset="-128"/>
                <a:sym typeface="Gill Sans" charset="0"/>
              </a:defRPr>
            </a:lvl5pPr>
            <a:lvl6pPr marL="1050925" indent="-593725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 charset="0"/>
              <a:buChar char="•"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3200">
                <a:solidFill>
                  <a:schemeClr val="tx1"/>
                </a:solidFill>
                <a:latin typeface="Gill Sans" charset="0"/>
                <a:ea typeface="ヒラギノ角ゴ Pro W3" charset="-128"/>
                <a:sym typeface="Gill Sans" charset="0"/>
              </a:defRPr>
            </a:lvl6pPr>
            <a:lvl7pPr marL="1508125" indent="-593725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 charset="0"/>
              <a:buChar char="•"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3200">
                <a:solidFill>
                  <a:schemeClr val="tx1"/>
                </a:solidFill>
                <a:latin typeface="Gill Sans" charset="0"/>
                <a:ea typeface="ヒラギノ角ゴ Pro W3" charset="-128"/>
                <a:sym typeface="Gill Sans" charset="0"/>
              </a:defRPr>
            </a:lvl7pPr>
            <a:lvl8pPr marL="1965325" indent="-593725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 charset="0"/>
              <a:buChar char="•"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3200">
                <a:solidFill>
                  <a:schemeClr val="tx1"/>
                </a:solidFill>
                <a:latin typeface="Gill Sans" charset="0"/>
                <a:ea typeface="ヒラギノ角ゴ Pro W3" charset="-128"/>
                <a:sym typeface="Gill Sans" charset="0"/>
              </a:defRPr>
            </a:lvl8pPr>
            <a:lvl9pPr marL="2422525" indent="-593725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 charset="0"/>
              <a:buChar char="•"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3200">
                <a:solidFill>
                  <a:schemeClr val="tx1"/>
                </a:solidFill>
                <a:latin typeface="Gill Sans" charset="0"/>
                <a:ea typeface="ヒラギノ角ゴ Pro W3" charset="-128"/>
                <a:sym typeface="Gill Sans" charset="0"/>
              </a:defRPr>
            </a:lvl9pPr>
          </a:lstStyle>
          <a:p>
            <a:pPr lvl="4" algn="ctr"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en-US" sz="3240" b="1" dirty="0">
                <a:solidFill>
                  <a:srgbClr val="92D050"/>
                </a:solidFill>
                <a:latin typeface="Calibri" charset="0"/>
                <a:sym typeface="Arial Narrow" charset="0"/>
              </a:rPr>
              <a:t>Wednesday, October 29, 2025 </a:t>
            </a:r>
          </a:p>
        </p:txBody>
      </p:sp>
      <p:pic>
        <p:nvPicPr>
          <p:cNvPr id="8" name="Picture 2" descr="Image result for synod of dort">
            <a:extLst>
              <a:ext uri="{FF2B5EF4-FFF2-40B4-BE49-F238E27FC236}">
                <a16:creationId xmlns:a16="http://schemas.microsoft.com/office/drawing/2014/main" id="{458FD901-41A9-4B0C-8298-781D47E1D3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2695" y="1371611"/>
            <a:ext cx="5750688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50C1E6-C9F8-1F78-522A-496952DF63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9410DA-7555-07E2-1513-0D27FCBF9E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219200"/>
            <a:ext cx="9144000" cy="5638800"/>
          </a:xfrm>
        </p:spPr>
        <p:txBody>
          <a:bodyPr/>
          <a:lstStyle/>
          <a:p>
            <a:r>
              <a:rPr lang="en-CA" dirty="0">
                <a:solidFill>
                  <a:srgbClr val="00CCFF"/>
                </a:solidFill>
              </a:rPr>
              <a:t>1922</a:t>
            </a:r>
            <a:r>
              <a:rPr lang="en-CA" dirty="0"/>
              <a:t>: teachings of Dr. Ralph Janssen condemned</a:t>
            </a:r>
          </a:p>
          <a:p>
            <a:pPr marL="114300" indent="0">
              <a:buNone/>
            </a:pPr>
            <a:endParaRPr lang="en-CA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834FF50C-F53C-9DA1-8EA7-0E5AC87FB23C}"/>
              </a:ext>
            </a:extLst>
          </p:cNvPr>
          <p:cNvSpPr txBox="1">
            <a:spLocks/>
          </p:cNvSpPr>
          <p:nvPr/>
        </p:nvSpPr>
        <p:spPr bwMode="auto">
          <a:xfrm>
            <a:off x="0" y="0"/>
            <a:ext cx="9144000" cy="1143000"/>
          </a:xfrm>
          <a:prstGeom prst="rect">
            <a:avLst/>
          </a:prstGeom>
          <a:gradFill>
            <a:gsLst>
              <a:gs pos="0">
                <a:srgbClr val="FF0000"/>
              </a:gs>
              <a:gs pos="100000">
                <a:srgbClr val="0070C0"/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CA" dirty="0">
                <a:latin typeface="Calibri" panose="020F0502020204030204" pitchFamily="34" charset="0"/>
                <a:cs typeface="Calibri" panose="020F0502020204030204" pitchFamily="34" charset="0"/>
              </a:rPr>
              <a:t>North America –PRC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3949D77-624C-3098-B71D-5CAFE1F7587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142548"/>
            <a:ext cx="1008112" cy="85790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611348B-ACF0-CFB0-2FC3-B4BC718B406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122" y="129055"/>
            <a:ext cx="1008112" cy="857903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9D24D921-4B92-0690-9ACC-55BADD62CE4E}"/>
              </a:ext>
            </a:extLst>
          </p:cNvPr>
          <p:cNvSpPr txBox="1">
            <a:spLocks/>
          </p:cNvSpPr>
          <p:nvPr/>
        </p:nvSpPr>
        <p:spPr bwMode="auto">
          <a:xfrm>
            <a:off x="0" y="1916832"/>
            <a:ext cx="9144000" cy="6358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4300" indent="0">
              <a:buFontTx/>
              <a:buNone/>
            </a:pPr>
            <a:r>
              <a:rPr lang="en-US" dirty="0">
                <a:solidFill>
                  <a:srgbClr val="FFFF00"/>
                </a:solidFill>
              </a:rPr>
              <a:t>		Harm Janssen (1759)</a:t>
            </a:r>
          </a:p>
          <a:p>
            <a:pPr marL="114300" indent="0">
              <a:spcBef>
                <a:spcPts val="3000"/>
              </a:spcBef>
              <a:buFontTx/>
              <a:buNone/>
            </a:pPr>
            <a:r>
              <a:rPr lang="en-US" dirty="0">
                <a:solidFill>
                  <a:srgbClr val="FFFF00"/>
                </a:solidFill>
              </a:rPr>
              <a:t>Jan Janssen			Harm Janssen	         </a:t>
            </a:r>
            <a:r>
              <a:rPr lang="en-US" dirty="0">
                <a:solidFill>
                  <a:srgbClr val="FFC000"/>
                </a:solidFill>
              </a:rPr>
              <a:t>(brothers)</a:t>
            </a:r>
          </a:p>
          <a:p>
            <a:pPr marL="114300" indent="0">
              <a:buFontTx/>
              <a:buNone/>
            </a:pPr>
            <a:r>
              <a:rPr lang="en-US" dirty="0">
                <a:solidFill>
                  <a:srgbClr val="FFFF00"/>
                </a:solidFill>
              </a:rPr>
              <a:t>Jan Janssen			Jannes Janssen	      </a:t>
            </a:r>
            <a:r>
              <a:rPr lang="en-US" dirty="0">
                <a:solidFill>
                  <a:srgbClr val="FFC000"/>
                </a:solidFill>
              </a:rPr>
              <a:t>(1</a:t>
            </a:r>
            <a:r>
              <a:rPr lang="en-US" baseline="30000" dirty="0">
                <a:solidFill>
                  <a:srgbClr val="FFC000"/>
                </a:solidFill>
              </a:rPr>
              <a:t>st</a:t>
            </a:r>
            <a:r>
              <a:rPr lang="en-US" dirty="0">
                <a:solidFill>
                  <a:srgbClr val="FFC000"/>
                </a:solidFill>
              </a:rPr>
              <a:t> cousins)</a:t>
            </a:r>
          </a:p>
          <a:p>
            <a:pPr marL="114300" indent="0">
              <a:buFontTx/>
              <a:buNone/>
            </a:pPr>
            <a:r>
              <a:rPr lang="en-US" dirty="0">
                <a:solidFill>
                  <a:srgbClr val="FFFF00"/>
                </a:solidFill>
              </a:rPr>
              <a:t>Ralph Janssen		Harm Janssen	      </a:t>
            </a:r>
            <a:r>
              <a:rPr lang="en-US" dirty="0">
                <a:solidFill>
                  <a:srgbClr val="FFC000"/>
                </a:solidFill>
              </a:rPr>
              <a:t>(2</a:t>
            </a:r>
            <a:r>
              <a:rPr lang="en-US" baseline="30000" dirty="0">
                <a:solidFill>
                  <a:srgbClr val="FFC000"/>
                </a:solidFill>
              </a:rPr>
              <a:t>nd</a:t>
            </a:r>
            <a:r>
              <a:rPr lang="en-US" dirty="0">
                <a:solidFill>
                  <a:srgbClr val="FFC000"/>
                </a:solidFill>
              </a:rPr>
              <a:t> cousins)</a:t>
            </a:r>
          </a:p>
          <a:p>
            <a:pPr marL="114300" indent="0">
              <a:spcBef>
                <a:spcPts val="3000"/>
              </a:spcBef>
              <a:buFontTx/>
              <a:buNone/>
            </a:pPr>
            <a:r>
              <a:rPr lang="en-US" dirty="0">
                <a:solidFill>
                  <a:srgbClr val="FFFF00"/>
                </a:solidFill>
              </a:rPr>
              <a:t>	   </a:t>
            </a:r>
            <a:r>
              <a:rPr lang="en-US" sz="2400" dirty="0">
                <a:solidFill>
                  <a:srgbClr val="FFFF00"/>
                </a:solidFill>
              </a:rPr>
              <a:t>Jannes Janssen			Roelf Kars Janssen</a:t>
            </a:r>
          </a:p>
          <a:p>
            <a:pPr marL="114300" indent="0">
              <a:spcBef>
                <a:spcPts val="1800"/>
              </a:spcBef>
              <a:buFontTx/>
              <a:buNone/>
            </a:pPr>
            <a:r>
              <a:rPr lang="en-US" sz="2400" dirty="0">
                <a:solidFill>
                  <a:srgbClr val="FFFF00"/>
                </a:solidFill>
              </a:rPr>
              <a:t>	</a:t>
            </a:r>
            <a:r>
              <a:rPr lang="en-US" sz="2000" dirty="0" err="1">
                <a:solidFill>
                  <a:srgbClr val="FF99CC"/>
                </a:solidFill>
              </a:rPr>
              <a:t>Roelfien</a:t>
            </a:r>
            <a:r>
              <a:rPr lang="en-US" sz="2000" dirty="0">
                <a:solidFill>
                  <a:srgbClr val="FF99CC"/>
                </a:solidFill>
              </a:rPr>
              <a:t> Smith</a:t>
            </a:r>
            <a:r>
              <a:rPr lang="en-US" sz="2000" dirty="0">
                <a:solidFill>
                  <a:srgbClr val="FFFF00"/>
                </a:solidFill>
              </a:rPr>
              <a:t>		   Jannes Janssen       	</a:t>
            </a:r>
            <a:r>
              <a:rPr lang="en-US" sz="2000" dirty="0">
                <a:solidFill>
                  <a:srgbClr val="FF99CC"/>
                </a:solidFill>
              </a:rPr>
              <a:t>Antina Chase</a:t>
            </a:r>
          </a:p>
          <a:p>
            <a:pPr marL="114300" indent="0">
              <a:buFontTx/>
              <a:buNone/>
            </a:pPr>
            <a:r>
              <a:rPr lang="en-US" sz="2000" dirty="0">
                <a:solidFill>
                  <a:srgbClr val="FFFF00"/>
                </a:solidFill>
              </a:rPr>
              <a:t>	Jannes Smith		   Roelf C. Janssen     </a:t>
            </a:r>
            <a:r>
              <a:rPr lang="en-US" sz="2000" dirty="0">
                <a:solidFill>
                  <a:srgbClr val="FF99CC"/>
                </a:solidFill>
              </a:rPr>
              <a:t>Debra Peters</a:t>
            </a:r>
            <a:r>
              <a:rPr lang="en-US" sz="2000" dirty="0">
                <a:solidFill>
                  <a:srgbClr val="FFFF00"/>
                </a:solidFill>
              </a:rPr>
              <a:t>	Jonathan Chase</a:t>
            </a:r>
          </a:p>
          <a:p>
            <a:pPr marL="114300" indent="0">
              <a:buFontTx/>
              <a:buNone/>
            </a:pPr>
            <a:r>
              <a:rPr lang="en-US" sz="2000" dirty="0">
                <a:solidFill>
                  <a:srgbClr val="FFFF99"/>
                </a:solidFill>
              </a:rPr>
              <a:t>	</a:t>
            </a:r>
            <a:r>
              <a:rPr lang="en-US" sz="2000" i="1" dirty="0">
                <a:solidFill>
                  <a:srgbClr val="FFFF99"/>
                </a:solidFill>
              </a:rPr>
              <a:t>CRTS			Willoughby Heights	Taber	Mission Brazil</a:t>
            </a:r>
            <a:endParaRPr lang="en-CA" sz="2000" i="1" dirty="0">
              <a:solidFill>
                <a:srgbClr val="FFFF99"/>
              </a:solidFill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8C426F7-F065-F966-F74B-9B4933BEE589}"/>
              </a:ext>
            </a:extLst>
          </p:cNvPr>
          <p:cNvCxnSpPr/>
          <p:nvPr/>
        </p:nvCxnSpPr>
        <p:spPr bwMode="auto">
          <a:xfrm>
            <a:off x="107504" y="4365104"/>
            <a:ext cx="2339752" cy="0"/>
          </a:xfrm>
          <a:prstGeom prst="line">
            <a:avLst/>
          </a:prstGeom>
          <a:solidFill>
            <a:schemeClr val="tx1"/>
          </a:solidFill>
          <a:ln w="762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0282C67A-DDBD-C0A1-28D1-D1F0F9B4BF0E}"/>
              </a:ext>
            </a:extLst>
          </p:cNvPr>
          <p:cNvCxnSpPr/>
          <p:nvPr/>
        </p:nvCxnSpPr>
        <p:spPr bwMode="auto">
          <a:xfrm flipH="1">
            <a:off x="3059832" y="4201493"/>
            <a:ext cx="1548172" cy="503602"/>
          </a:xfrm>
          <a:prstGeom prst="straightConnector1">
            <a:avLst/>
          </a:prstGeom>
          <a:solidFill>
            <a:schemeClr val="tx1"/>
          </a:solidFill>
          <a:ln w="57150" cap="flat" cmpd="sng" algn="ctr">
            <a:solidFill>
              <a:srgbClr val="FFFF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3C690660-C4B1-5F29-00E3-08E45813AA99}"/>
              </a:ext>
            </a:extLst>
          </p:cNvPr>
          <p:cNvCxnSpPr/>
          <p:nvPr/>
        </p:nvCxnSpPr>
        <p:spPr bwMode="auto">
          <a:xfrm>
            <a:off x="4608004" y="4201493"/>
            <a:ext cx="792088" cy="503602"/>
          </a:xfrm>
          <a:prstGeom prst="straightConnector1">
            <a:avLst/>
          </a:prstGeom>
          <a:solidFill>
            <a:schemeClr val="tx1"/>
          </a:solidFill>
          <a:ln w="57150" cap="flat" cmpd="sng" algn="ctr">
            <a:solidFill>
              <a:srgbClr val="FFFF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993FC6F2-12AC-0B02-AE0F-AEECBD736896}"/>
              </a:ext>
            </a:extLst>
          </p:cNvPr>
          <p:cNvCxnSpPr/>
          <p:nvPr/>
        </p:nvCxnSpPr>
        <p:spPr bwMode="auto">
          <a:xfrm flipH="1">
            <a:off x="5436096" y="4941168"/>
            <a:ext cx="792088" cy="461559"/>
          </a:xfrm>
          <a:prstGeom prst="straightConnector1">
            <a:avLst/>
          </a:prstGeom>
          <a:solidFill>
            <a:schemeClr val="tx1"/>
          </a:solidFill>
          <a:ln w="57150" cap="flat" cmpd="sng" algn="ctr">
            <a:solidFill>
              <a:srgbClr val="FFFF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9F7EA056-7B41-831B-429F-00C5DF1E5B62}"/>
              </a:ext>
            </a:extLst>
          </p:cNvPr>
          <p:cNvCxnSpPr/>
          <p:nvPr/>
        </p:nvCxnSpPr>
        <p:spPr bwMode="auto">
          <a:xfrm>
            <a:off x="6228184" y="4941168"/>
            <a:ext cx="305780" cy="461559"/>
          </a:xfrm>
          <a:prstGeom prst="straightConnector1">
            <a:avLst/>
          </a:prstGeom>
          <a:solidFill>
            <a:schemeClr val="tx1"/>
          </a:solidFill>
          <a:ln w="57150" cap="flat" cmpd="sng" algn="ctr">
            <a:solidFill>
              <a:srgbClr val="FFFF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27712B70-69E4-C126-3B72-273F3B63F146}"/>
              </a:ext>
            </a:extLst>
          </p:cNvPr>
          <p:cNvCxnSpPr/>
          <p:nvPr/>
        </p:nvCxnSpPr>
        <p:spPr bwMode="auto">
          <a:xfrm flipH="1">
            <a:off x="2003211" y="2348880"/>
            <a:ext cx="864096" cy="503602"/>
          </a:xfrm>
          <a:prstGeom prst="straightConnector1">
            <a:avLst/>
          </a:prstGeom>
          <a:solidFill>
            <a:schemeClr val="tx1"/>
          </a:solidFill>
          <a:ln w="57150" cap="flat" cmpd="sng" algn="ctr">
            <a:solidFill>
              <a:srgbClr val="FFFF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64EE8DC9-3EE1-3006-1B85-FAA2FA84C5CE}"/>
              </a:ext>
            </a:extLst>
          </p:cNvPr>
          <p:cNvCxnSpPr/>
          <p:nvPr/>
        </p:nvCxnSpPr>
        <p:spPr bwMode="auto">
          <a:xfrm>
            <a:off x="2843808" y="2348880"/>
            <a:ext cx="792088" cy="503602"/>
          </a:xfrm>
          <a:prstGeom prst="straightConnector1">
            <a:avLst/>
          </a:prstGeom>
          <a:solidFill>
            <a:schemeClr val="tx1"/>
          </a:solidFill>
          <a:ln w="57150" cap="flat" cmpd="sng" algn="ctr">
            <a:solidFill>
              <a:srgbClr val="FFFF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27D647B0-A3EB-37E4-8D04-68EA7648CFDE}"/>
              </a:ext>
            </a:extLst>
          </p:cNvPr>
          <p:cNvCxnSpPr/>
          <p:nvPr/>
        </p:nvCxnSpPr>
        <p:spPr bwMode="auto">
          <a:xfrm flipH="1">
            <a:off x="7083896" y="5556422"/>
            <a:ext cx="152400" cy="199110"/>
          </a:xfrm>
          <a:prstGeom prst="straightConnector1">
            <a:avLst/>
          </a:prstGeom>
          <a:solidFill>
            <a:schemeClr val="tx1"/>
          </a:solidFill>
          <a:ln w="57150" cap="flat" cmpd="sng" algn="ctr">
            <a:solidFill>
              <a:srgbClr val="FFFF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2E906EBE-B6E2-F786-6A49-45A17182C748}"/>
              </a:ext>
            </a:extLst>
          </p:cNvPr>
          <p:cNvCxnSpPr/>
          <p:nvPr/>
        </p:nvCxnSpPr>
        <p:spPr bwMode="auto">
          <a:xfrm>
            <a:off x="7236296" y="5556422"/>
            <a:ext cx="279648" cy="199110"/>
          </a:xfrm>
          <a:prstGeom prst="straightConnector1">
            <a:avLst/>
          </a:prstGeom>
          <a:solidFill>
            <a:schemeClr val="tx1"/>
          </a:solidFill>
          <a:ln w="57150" cap="flat" cmpd="sng" algn="ctr">
            <a:solidFill>
              <a:srgbClr val="FFFF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564395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06E29D-08C4-40F1-A6C3-61318C28BE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>
                <a:solidFill>
                  <a:srgbClr val="00CCFF"/>
                </a:solidFill>
              </a:rPr>
              <a:t>1922</a:t>
            </a:r>
            <a:r>
              <a:rPr lang="en-CA" dirty="0"/>
              <a:t>: teachings of Dr. Ralph Janssen condemned</a:t>
            </a:r>
          </a:p>
          <a:p>
            <a:pPr lvl="1"/>
            <a:r>
              <a:rPr lang="en-CA" dirty="0"/>
              <a:t>He had quite liberal views on especially common grace</a:t>
            </a:r>
          </a:p>
          <a:p>
            <a:pPr lvl="1"/>
            <a:r>
              <a:rPr lang="en-CA" dirty="0"/>
              <a:t>Such views tend to promote science as a source of truth</a:t>
            </a:r>
          </a:p>
          <a:p>
            <a:r>
              <a:rPr lang="en-CA" dirty="0">
                <a:solidFill>
                  <a:srgbClr val="00CCFF"/>
                </a:solidFill>
              </a:rPr>
              <a:t>1924</a:t>
            </a:r>
            <a:r>
              <a:rPr lang="en-CA" dirty="0"/>
              <a:t>: formation of the </a:t>
            </a:r>
            <a:r>
              <a:rPr lang="en-CA" dirty="0">
                <a:solidFill>
                  <a:srgbClr val="00FF00"/>
                </a:solidFill>
              </a:rPr>
              <a:t>Protestant Reformed Churches in America</a:t>
            </a:r>
          </a:p>
          <a:p>
            <a:pPr lvl="1"/>
            <a:r>
              <a:rPr lang="en-CA" dirty="0"/>
              <a:t>Felt the CRCNA should be firmer about denying common grace</a:t>
            </a:r>
          </a:p>
          <a:p>
            <a:pPr lvl="1"/>
            <a:r>
              <a:rPr lang="en-CA" dirty="0"/>
              <a:t>Led by Rev. Herman Hoeksema</a:t>
            </a:r>
          </a:p>
          <a:p>
            <a:pPr lvl="1"/>
            <a:r>
              <a:rPr lang="en-CA" dirty="0"/>
              <a:t>Round 1950 GKv immigrants were encouraged to join the PRC</a:t>
            </a:r>
          </a:p>
          <a:p>
            <a:r>
              <a:rPr lang="en-CA" dirty="0">
                <a:solidFill>
                  <a:srgbClr val="00CCFF"/>
                </a:solidFill>
              </a:rPr>
              <a:t>1951</a:t>
            </a:r>
            <a:r>
              <a:rPr lang="en-CA" dirty="0"/>
              <a:t>: a church and a group leave to become </a:t>
            </a:r>
            <a:r>
              <a:rPr lang="en-CA" dirty="0">
                <a:solidFill>
                  <a:srgbClr val="00FF00"/>
                </a:solidFill>
              </a:rPr>
              <a:t>CanRC</a:t>
            </a:r>
          </a:p>
          <a:p>
            <a:r>
              <a:rPr lang="en-CA" dirty="0">
                <a:solidFill>
                  <a:srgbClr val="00CCFF"/>
                </a:solidFill>
              </a:rPr>
              <a:t>1953</a:t>
            </a:r>
            <a:r>
              <a:rPr lang="en-CA" b="1" dirty="0"/>
              <a:t>:</a:t>
            </a:r>
            <a:r>
              <a:rPr lang="en-CA" dirty="0">
                <a:solidFill>
                  <a:srgbClr val="00CCFF"/>
                </a:solidFill>
              </a:rPr>
              <a:t> </a:t>
            </a:r>
            <a:r>
              <a:rPr lang="en-CA" dirty="0"/>
              <a:t>the PRCA divided, with the </a:t>
            </a:r>
            <a:r>
              <a:rPr lang="en-CA" dirty="0">
                <a:solidFill>
                  <a:srgbClr val="00FF00"/>
                </a:solidFill>
              </a:rPr>
              <a:t>Orthodox Protestant Reformed Churches </a:t>
            </a:r>
            <a:r>
              <a:rPr lang="en-CA" dirty="0"/>
              <a:t>being formed (“De Wolff group”). </a:t>
            </a:r>
          </a:p>
          <a:p>
            <a:pPr lvl="3"/>
            <a:endParaRPr lang="en-CA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2561BC17-C0FF-41C9-9D10-F74CA462BB1B}"/>
              </a:ext>
            </a:extLst>
          </p:cNvPr>
          <p:cNvSpPr txBox="1">
            <a:spLocks/>
          </p:cNvSpPr>
          <p:nvPr/>
        </p:nvSpPr>
        <p:spPr bwMode="auto">
          <a:xfrm>
            <a:off x="0" y="0"/>
            <a:ext cx="9144000" cy="1143000"/>
          </a:xfrm>
          <a:prstGeom prst="rect">
            <a:avLst/>
          </a:prstGeom>
          <a:gradFill>
            <a:gsLst>
              <a:gs pos="0">
                <a:srgbClr val="FF0000"/>
              </a:gs>
              <a:gs pos="100000">
                <a:srgbClr val="0070C0"/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CA" dirty="0">
                <a:latin typeface="Calibri" panose="020F0502020204030204" pitchFamily="34" charset="0"/>
                <a:cs typeface="Calibri" panose="020F0502020204030204" pitchFamily="34" charset="0"/>
              </a:rPr>
              <a:t>North America –PRCA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7E42FD6-F829-48E7-99B7-D3B526DF089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142548"/>
            <a:ext cx="1008112" cy="85790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66FB16E-47C0-4418-81C4-10C6B6DDC99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122" y="129055"/>
            <a:ext cx="1008112" cy="857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13155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22DAB8-0F5F-2790-2E11-2AE3F1074F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6500F4-8E4A-0C2A-06A3-603F750D10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>
                <a:solidFill>
                  <a:srgbClr val="00CCFF"/>
                </a:solidFill>
              </a:rPr>
              <a:t>1922</a:t>
            </a:r>
            <a:r>
              <a:rPr lang="en-CA" dirty="0"/>
              <a:t>: teachings of Dr. Ralph Janssen condemned</a:t>
            </a:r>
          </a:p>
          <a:p>
            <a:r>
              <a:rPr lang="en-CA" dirty="0">
                <a:solidFill>
                  <a:srgbClr val="00CCFF"/>
                </a:solidFill>
              </a:rPr>
              <a:t>1924</a:t>
            </a:r>
            <a:r>
              <a:rPr lang="en-CA" dirty="0"/>
              <a:t>: formation of the </a:t>
            </a:r>
            <a:r>
              <a:rPr lang="en-CA" dirty="0">
                <a:solidFill>
                  <a:srgbClr val="00FF00"/>
                </a:solidFill>
              </a:rPr>
              <a:t>Protestant Reformed Churches</a:t>
            </a:r>
          </a:p>
          <a:p>
            <a:r>
              <a:rPr lang="en-CA" dirty="0">
                <a:solidFill>
                  <a:srgbClr val="00CCFF"/>
                </a:solidFill>
              </a:rPr>
              <a:t>1951</a:t>
            </a:r>
            <a:r>
              <a:rPr lang="en-CA" dirty="0"/>
              <a:t>: a church and a group leave to become </a:t>
            </a:r>
            <a:r>
              <a:rPr lang="en-CA" dirty="0">
                <a:solidFill>
                  <a:srgbClr val="00FF00"/>
                </a:solidFill>
              </a:rPr>
              <a:t>CanRC</a:t>
            </a:r>
          </a:p>
          <a:p>
            <a:r>
              <a:rPr lang="en-CA" dirty="0">
                <a:solidFill>
                  <a:srgbClr val="00CCFF"/>
                </a:solidFill>
              </a:rPr>
              <a:t>1953</a:t>
            </a:r>
            <a:r>
              <a:rPr lang="en-CA" b="1" dirty="0"/>
              <a:t>:</a:t>
            </a:r>
            <a:r>
              <a:rPr lang="en-CA" dirty="0">
                <a:solidFill>
                  <a:srgbClr val="00CCFF"/>
                </a:solidFill>
              </a:rPr>
              <a:t> </a:t>
            </a:r>
            <a:r>
              <a:rPr lang="en-CA" dirty="0"/>
              <a:t>the PRCA divided, with the </a:t>
            </a:r>
            <a:r>
              <a:rPr lang="en-CA" dirty="0">
                <a:solidFill>
                  <a:srgbClr val="00FF00"/>
                </a:solidFill>
              </a:rPr>
              <a:t>Orthodox Protestant Reformed Churches </a:t>
            </a:r>
            <a:r>
              <a:rPr lang="en-CA" dirty="0"/>
              <a:t>being formed (“De Wolff group”). </a:t>
            </a:r>
          </a:p>
          <a:p>
            <a:r>
              <a:rPr lang="en-CA" dirty="0">
                <a:solidFill>
                  <a:srgbClr val="00CCFF"/>
                </a:solidFill>
              </a:rPr>
              <a:t>1962</a:t>
            </a:r>
            <a:r>
              <a:rPr lang="en-CA" dirty="0"/>
              <a:t>: The OPRC rejoined the CRCNA </a:t>
            </a:r>
          </a:p>
          <a:p>
            <a:pPr lvl="1"/>
            <a:r>
              <a:rPr lang="en-CA" dirty="0"/>
              <a:t>Attempts were made to have the OPRC join the CanRC</a:t>
            </a:r>
          </a:p>
          <a:p>
            <a:r>
              <a:rPr lang="en-CA" dirty="0">
                <a:solidFill>
                  <a:srgbClr val="00CCFF"/>
                </a:solidFill>
              </a:rPr>
              <a:t>2021: </a:t>
            </a:r>
            <a:r>
              <a:rPr lang="en-CA" dirty="0"/>
              <a:t>the PRCA divided, with the Reformed Protestant Churches being formed</a:t>
            </a:r>
          </a:p>
          <a:p>
            <a:pPr lvl="1"/>
            <a:r>
              <a:rPr lang="en-CA" dirty="0"/>
              <a:t>Issue: re the covenant of grace</a:t>
            </a:r>
          </a:p>
          <a:p>
            <a:pPr lvl="2"/>
            <a:r>
              <a:rPr lang="en-CA" dirty="0"/>
              <a:t>Is entirely unconditional (PRCA)</a:t>
            </a:r>
          </a:p>
          <a:p>
            <a:pPr lvl="2"/>
            <a:r>
              <a:rPr lang="en-CA" dirty="0"/>
              <a:t>Involves conditions of obedience in the believer’s experience (RPC)</a:t>
            </a:r>
          </a:p>
          <a:p>
            <a:pPr lvl="3"/>
            <a:endParaRPr lang="en-CA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39C65F36-F68B-7C9F-9DBE-579D64A2DDB2}"/>
              </a:ext>
            </a:extLst>
          </p:cNvPr>
          <p:cNvSpPr txBox="1">
            <a:spLocks/>
          </p:cNvSpPr>
          <p:nvPr/>
        </p:nvSpPr>
        <p:spPr bwMode="auto">
          <a:xfrm>
            <a:off x="0" y="0"/>
            <a:ext cx="9144000" cy="1143000"/>
          </a:xfrm>
          <a:prstGeom prst="rect">
            <a:avLst/>
          </a:prstGeom>
          <a:gradFill>
            <a:gsLst>
              <a:gs pos="0">
                <a:srgbClr val="FF0000"/>
              </a:gs>
              <a:gs pos="100000">
                <a:srgbClr val="0070C0"/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CA" dirty="0">
                <a:latin typeface="Calibri" panose="020F0502020204030204" pitchFamily="34" charset="0"/>
                <a:cs typeface="Calibri" panose="020F0502020204030204" pitchFamily="34" charset="0"/>
              </a:rPr>
              <a:t>North America –PRCA*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5650D8F-DFC5-BDE4-9E75-F851C7CF417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142548"/>
            <a:ext cx="1008112" cy="85790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9D15396-80FD-16E9-D3D5-AC8261E24C8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122" y="129055"/>
            <a:ext cx="1008112" cy="857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2000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06E29D-08C4-40F1-A6C3-61318C28BE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7150" indent="0">
              <a:buNone/>
            </a:pPr>
            <a:r>
              <a:rPr lang="en-CA" dirty="0"/>
              <a:t>CRCNA:</a:t>
            </a:r>
          </a:p>
          <a:p>
            <a:pPr lvl="1"/>
            <a:r>
              <a:rPr lang="en-CA" dirty="0">
                <a:solidFill>
                  <a:srgbClr val="00CCFF"/>
                </a:solidFill>
              </a:rPr>
              <a:t>1905</a:t>
            </a:r>
            <a:r>
              <a:rPr lang="en-CA" dirty="0"/>
              <a:t>: First CRCNA in </a:t>
            </a:r>
            <a:r>
              <a:rPr lang="en-CA" dirty="0" err="1"/>
              <a:t>Nyverdall</a:t>
            </a:r>
            <a:r>
              <a:rPr lang="en-CA" dirty="0"/>
              <a:t>,* AB</a:t>
            </a:r>
          </a:p>
          <a:p>
            <a:pPr lvl="1"/>
            <a:r>
              <a:rPr lang="en-CA" dirty="0">
                <a:solidFill>
                  <a:srgbClr val="00CCFF"/>
                </a:solidFill>
              </a:rPr>
              <a:t>1910</a:t>
            </a:r>
            <a:r>
              <a:rPr lang="en-CA" dirty="0"/>
              <a:t>: First informal CRCNA in Edmonton</a:t>
            </a:r>
          </a:p>
          <a:p>
            <a:pPr lvl="1"/>
            <a:r>
              <a:rPr lang="en-CA" dirty="0">
                <a:solidFill>
                  <a:srgbClr val="00CCFF"/>
                </a:solidFill>
              </a:rPr>
              <a:t>1926</a:t>
            </a:r>
            <a:r>
              <a:rPr lang="en-CA" dirty="0"/>
              <a:t>: First formal CRCNA in Vancouver</a:t>
            </a:r>
          </a:p>
          <a:p>
            <a:r>
              <a:rPr lang="en-CA" dirty="0">
                <a:solidFill>
                  <a:srgbClr val="00CCFF"/>
                </a:solidFill>
              </a:rPr>
              <a:t>1909</a:t>
            </a:r>
            <a:r>
              <a:rPr lang="en-CA" dirty="0"/>
              <a:t>: First RCA in Canada (Monarch, AB)</a:t>
            </a:r>
          </a:p>
          <a:p>
            <a:r>
              <a:rPr lang="en-CA" dirty="0">
                <a:solidFill>
                  <a:srgbClr val="00CCFF"/>
                </a:solidFill>
              </a:rPr>
              <a:t>1940s</a:t>
            </a:r>
            <a:r>
              <a:rPr lang="en-CA" dirty="0"/>
              <a:t>: Following World War 2 there is a huge</a:t>
            </a:r>
            <a:br>
              <a:rPr lang="en-CA" dirty="0"/>
            </a:br>
            <a:r>
              <a:rPr lang="en-CA" dirty="0"/>
              <a:t> Dutch immigration wave to North America</a:t>
            </a:r>
          </a:p>
          <a:p>
            <a:pPr lvl="1"/>
            <a:r>
              <a:rPr lang="en-CA" dirty="0"/>
              <a:t>Some to the USA; mostly to Canada</a:t>
            </a:r>
          </a:p>
          <a:p>
            <a:pPr lvl="1"/>
            <a:r>
              <a:rPr lang="en-CA" dirty="0"/>
              <a:t>Initially Reformed folks join RCA or CRCNA or start one</a:t>
            </a:r>
          </a:p>
          <a:p>
            <a:pPr lvl="3"/>
            <a:endParaRPr lang="en-CA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2561BC17-C0FF-41C9-9D10-F74CA462BB1B}"/>
              </a:ext>
            </a:extLst>
          </p:cNvPr>
          <p:cNvSpPr txBox="1">
            <a:spLocks/>
          </p:cNvSpPr>
          <p:nvPr/>
        </p:nvSpPr>
        <p:spPr bwMode="auto">
          <a:xfrm>
            <a:off x="0" y="0"/>
            <a:ext cx="9144000" cy="1143000"/>
          </a:xfrm>
          <a:prstGeom prst="rect">
            <a:avLst/>
          </a:prstGeom>
          <a:gradFill>
            <a:gsLst>
              <a:gs pos="0">
                <a:srgbClr val="FF0000"/>
              </a:gs>
              <a:gs pos="100000">
                <a:srgbClr val="0070C0"/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CA" dirty="0">
                <a:latin typeface="Calibri" panose="020F0502020204030204" pitchFamily="34" charset="0"/>
                <a:cs typeface="Calibri" panose="020F0502020204030204" pitchFamily="34" charset="0"/>
              </a:rPr>
              <a:t>Canada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7E42FD6-F829-48E7-99B7-D3B526DF089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142548"/>
            <a:ext cx="1008112" cy="85790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66FB16E-47C0-4418-81C4-10C6B6DDC99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122" y="129055"/>
            <a:ext cx="1008112" cy="85790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5F3B4C0-B772-FCDE-453D-79791B7F2C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29454" y="1219200"/>
            <a:ext cx="2014546" cy="2496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382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EC8EC0-AD4C-478D-61CF-42B1C1D096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9BFEB9-2DE1-A8CF-E956-8D17E3D04D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7150" indent="0">
              <a:buNone/>
            </a:pPr>
            <a:r>
              <a:rPr lang="en-CA" dirty="0"/>
              <a:t>CRCNA: 1905 – 1910 – 1926 ???</a:t>
            </a:r>
          </a:p>
          <a:p>
            <a:r>
              <a:rPr lang="en-CA" dirty="0">
                <a:solidFill>
                  <a:srgbClr val="00CCFF"/>
                </a:solidFill>
              </a:rPr>
              <a:t>1909</a:t>
            </a:r>
            <a:r>
              <a:rPr lang="en-CA" dirty="0"/>
              <a:t>: First RCA in Canada (Monarch, AB)</a:t>
            </a:r>
          </a:p>
          <a:p>
            <a:r>
              <a:rPr lang="en-CA" dirty="0">
                <a:solidFill>
                  <a:srgbClr val="00CCFF"/>
                </a:solidFill>
              </a:rPr>
              <a:t>1940s</a:t>
            </a:r>
            <a:r>
              <a:rPr lang="en-CA" dirty="0"/>
              <a:t>: Following World War 2 there is a huge</a:t>
            </a:r>
            <a:br>
              <a:rPr lang="en-CA" dirty="0"/>
            </a:br>
            <a:r>
              <a:rPr lang="en-CA" dirty="0"/>
              <a:t> Dutch immigration wave to North America</a:t>
            </a:r>
          </a:p>
          <a:p>
            <a:pPr lvl="1"/>
            <a:r>
              <a:rPr lang="en-CA" dirty="0"/>
              <a:t>Some to the USA; mostly to Canada</a:t>
            </a:r>
          </a:p>
          <a:p>
            <a:pPr lvl="1"/>
            <a:r>
              <a:rPr lang="en-CA" dirty="0"/>
              <a:t>Initially Reformed folks join RCA or CRCNA or start one</a:t>
            </a:r>
          </a:p>
          <a:p>
            <a:pPr lvl="3"/>
            <a:endParaRPr lang="en-CA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79F56661-B3A3-A4EA-6526-D5B762840FBD}"/>
              </a:ext>
            </a:extLst>
          </p:cNvPr>
          <p:cNvSpPr txBox="1">
            <a:spLocks/>
          </p:cNvSpPr>
          <p:nvPr/>
        </p:nvSpPr>
        <p:spPr bwMode="auto">
          <a:xfrm>
            <a:off x="0" y="0"/>
            <a:ext cx="9144000" cy="1143000"/>
          </a:xfrm>
          <a:prstGeom prst="rect">
            <a:avLst/>
          </a:prstGeom>
          <a:gradFill>
            <a:gsLst>
              <a:gs pos="0">
                <a:srgbClr val="FF0000"/>
              </a:gs>
              <a:gs pos="100000">
                <a:srgbClr val="0070C0"/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CA" dirty="0">
                <a:latin typeface="Calibri" panose="020F0502020204030204" pitchFamily="34" charset="0"/>
                <a:cs typeface="Calibri" panose="020F0502020204030204" pitchFamily="34" charset="0"/>
              </a:rPr>
              <a:t>Canada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534A7F8-7999-D88A-9738-19CCECBC0D7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142548"/>
            <a:ext cx="1008112" cy="85790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FA202C4-69B7-C00B-9C84-BCAACC52221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122" y="129055"/>
            <a:ext cx="1008112" cy="85790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59045D7-242E-B7AA-41A1-3349D8CEC0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29454" y="1219200"/>
            <a:ext cx="2014546" cy="2496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62553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0">
        <p159:morph option="byWord"/>
      </p:transition>
    </mc:Choice>
    <mc:Fallback xmlns="">
      <p:transition spd="slow" advClick="0" advTm="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4E2B84-4A28-68C5-CEB4-293664C490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E8893F-867C-D8EB-C9E0-F0655F9541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7150" indent="0">
              <a:buNone/>
            </a:pPr>
            <a:r>
              <a:rPr lang="en-CA" dirty="0"/>
              <a:t>CRCNA: 1905 – 1910 – 1926 ???</a:t>
            </a:r>
          </a:p>
          <a:p>
            <a:r>
              <a:rPr lang="en-CA" dirty="0">
                <a:solidFill>
                  <a:srgbClr val="00CCFF"/>
                </a:solidFill>
              </a:rPr>
              <a:t>1909</a:t>
            </a:r>
            <a:r>
              <a:rPr lang="en-CA" dirty="0"/>
              <a:t>: First RCA in Canada (Monarch, AB)</a:t>
            </a:r>
          </a:p>
          <a:p>
            <a:r>
              <a:rPr lang="en-CA" dirty="0">
                <a:solidFill>
                  <a:srgbClr val="00CCFF"/>
                </a:solidFill>
              </a:rPr>
              <a:t>1940s</a:t>
            </a:r>
            <a:r>
              <a:rPr lang="en-CA" dirty="0"/>
              <a:t>: Following World War 2 there is a huge</a:t>
            </a:r>
            <a:br>
              <a:rPr lang="en-CA" dirty="0"/>
            </a:br>
            <a:r>
              <a:rPr lang="en-CA" dirty="0"/>
              <a:t> Dutch immigration wave to North America</a:t>
            </a:r>
          </a:p>
          <a:p>
            <a:pPr lvl="1"/>
            <a:r>
              <a:rPr lang="en-CA" dirty="0"/>
              <a:t>Some to the USA; mostly to Canada</a:t>
            </a:r>
          </a:p>
          <a:p>
            <a:pPr lvl="1"/>
            <a:r>
              <a:rPr lang="en-CA" dirty="0"/>
              <a:t>Initially Reformed folks join RCA or CRCNA or start one</a:t>
            </a:r>
          </a:p>
          <a:p>
            <a:r>
              <a:rPr lang="en-CA" dirty="0">
                <a:solidFill>
                  <a:srgbClr val="00B0F0"/>
                </a:solidFill>
              </a:rPr>
              <a:t>1948</a:t>
            </a:r>
            <a:r>
              <a:rPr lang="en-CA" dirty="0"/>
              <a:t>: CRCNA sides with the GKN by banning Dr. K. Schilder from CRCNA pulpits</a:t>
            </a:r>
          </a:p>
          <a:p>
            <a:pPr lvl="1"/>
            <a:r>
              <a:rPr lang="en-CA" dirty="0"/>
              <a:t>GKv immigrants </a:t>
            </a:r>
          </a:p>
          <a:p>
            <a:pPr lvl="2"/>
            <a:r>
              <a:rPr lang="en-CA" dirty="0"/>
              <a:t>form independent churches: Lethbridge, Edmonton, Georgetown, </a:t>
            </a:r>
          </a:p>
          <a:p>
            <a:pPr lvl="2"/>
            <a:r>
              <a:rPr lang="en-CA" dirty="0"/>
              <a:t>join PRCA: Chatham, Hamilton</a:t>
            </a:r>
          </a:p>
          <a:p>
            <a:endParaRPr lang="en-CA" dirty="0"/>
          </a:p>
          <a:p>
            <a:endParaRPr lang="en-CA" dirty="0"/>
          </a:p>
          <a:p>
            <a:pPr lvl="3"/>
            <a:endParaRPr lang="en-CA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14A7423-7E36-30C6-95B1-ADAA95583D3A}"/>
              </a:ext>
            </a:extLst>
          </p:cNvPr>
          <p:cNvSpPr txBox="1">
            <a:spLocks/>
          </p:cNvSpPr>
          <p:nvPr/>
        </p:nvSpPr>
        <p:spPr bwMode="auto">
          <a:xfrm>
            <a:off x="0" y="0"/>
            <a:ext cx="9144000" cy="1143000"/>
          </a:xfrm>
          <a:prstGeom prst="rect">
            <a:avLst/>
          </a:prstGeom>
          <a:gradFill>
            <a:gsLst>
              <a:gs pos="0">
                <a:srgbClr val="FF0000"/>
              </a:gs>
              <a:gs pos="100000">
                <a:srgbClr val="0070C0"/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CA" dirty="0">
                <a:latin typeface="Calibri" panose="020F0502020204030204" pitchFamily="34" charset="0"/>
                <a:cs typeface="Calibri" panose="020F0502020204030204" pitchFamily="34" charset="0"/>
              </a:rPr>
              <a:t>Canada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A623392-35C3-1664-6686-BBD6B1F270D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142548"/>
            <a:ext cx="1008112" cy="85790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786338D-A2FC-7A2F-2017-D91FC1AA90F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122" y="129055"/>
            <a:ext cx="1008112" cy="85790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DFF1835-2788-91BD-4DC7-DAA3315E7F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29454" y="1219200"/>
            <a:ext cx="2014546" cy="2496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094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06E29D-08C4-40F1-A6C3-61318C28BE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>
                <a:solidFill>
                  <a:srgbClr val="00B0F0"/>
                </a:solidFill>
              </a:rPr>
              <a:t>1951</a:t>
            </a:r>
            <a:r>
              <a:rPr lang="en-CA" dirty="0"/>
              <a:t>: PRCA adopt “Declaration of Principles”</a:t>
            </a:r>
          </a:p>
          <a:p>
            <a:pPr lvl="1"/>
            <a:r>
              <a:rPr lang="en-CA" dirty="0"/>
              <a:t>Issue: views on the covenant</a:t>
            </a:r>
          </a:p>
          <a:p>
            <a:pPr lvl="2"/>
            <a:r>
              <a:rPr lang="en-CA" dirty="0"/>
              <a:t>Doctrinal binding again!</a:t>
            </a:r>
          </a:p>
          <a:p>
            <a:pPr lvl="1"/>
            <a:r>
              <a:rPr lang="en-CA" dirty="0"/>
              <a:t>Liberation of Chatham, split of Hamilton; they join with New Westminster*, Lethbridge, Edmonton, Georgetown</a:t>
            </a:r>
          </a:p>
          <a:p>
            <a:pPr lvl="1"/>
            <a:r>
              <a:rPr lang="en-CA" dirty="0">
                <a:solidFill>
                  <a:srgbClr val="00FF00"/>
                </a:solidFill>
              </a:rPr>
              <a:t>Canadian Reformed Churches (CanRC) </a:t>
            </a:r>
            <a:r>
              <a:rPr lang="en-CA" dirty="0"/>
              <a:t>are formed</a:t>
            </a:r>
          </a:p>
          <a:p>
            <a:pPr lvl="1"/>
            <a:endParaRPr lang="en-CA" dirty="0"/>
          </a:p>
          <a:p>
            <a:pPr lvl="1"/>
            <a:endParaRPr lang="en-CA" dirty="0"/>
          </a:p>
          <a:p>
            <a:pPr lvl="1"/>
            <a:endParaRPr lang="en-CA" dirty="0"/>
          </a:p>
          <a:p>
            <a:endParaRPr lang="en-CA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56C2AC86-D9F3-49E7-A79D-39E52E5AA141}"/>
              </a:ext>
            </a:extLst>
          </p:cNvPr>
          <p:cNvSpPr txBox="1">
            <a:spLocks/>
          </p:cNvSpPr>
          <p:nvPr/>
        </p:nvSpPr>
        <p:spPr bwMode="auto">
          <a:xfrm>
            <a:off x="0" y="0"/>
            <a:ext cx="9138878" cy="1143000"/>
          </a:xfrm>
          <a:prstGeom prst="rect">
            <a:avLst/>
          </a:prstGeom>
          <a:gradFill>
            <a:gsLst>
              <a:gs pos="0">
                <a:srgbClr val="FF0000"/>
              </a:gs>
              <a:gs pos="100000">
                <a:srgbClr val="0070C0"/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CA" dirty="0">
                <a:latin typeface="Calibri" panose="020F0502020204030204" pitchFamily="34" charset="0"/>
                <a:cs typeface="Calibri" panose="020F0502020204030204" pitchFamily="34" charset="0"/>
              </a:rPr>
              <a:t>Canada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4246413-4C58-4853-8925-646A7CE6C1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8474" y="4033857"/>
            <a:ext cx="6501929" cy="267686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5B9DEBE-A07F-46B7-ADFD-172FC97E4E9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142548"/>
            <a:ext cx="1008112" cy="85790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C7A33F7-2DA3-4EF8-9F46-793ED59DC77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122" y="129055"/>
            <a:ext cx="1008112" cy="857903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30B20DCF-8765-1A2A-3F9F-4E8E8B683A25}"/>
              </a:ext>
            </a:extLst>
          </p:cNvPr>
          <p:cNvCxnSpPr/>
          <p:nvPr/>
        </p:nvCxnSpPr>
        <p:spPr bwMode="auto">
          <a:xfrm>
            <a:off x="176092" y="5373216"/>
            <a:ext cx="1728192" cy="0"/>
          </a:xfrm>
          <a:prstGeom prst="straightConnector1">
            <a:avLst/>
          </a:prstGeom>
          <a:solidFill>
            <a:schemeClr val="tx1"/>
          </a:solidFill>
          <a:ln w="76200" cap="flat" cmpd="sng" algn="ctr">
            <a:solidFill>
              <a:srgbClr val="00B05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968FAC29-58EF-E600-0F1F-2D08A6AE86F4}"/>
              </a:ext>
            </a:extLst>
          </p:cNvPr>
          <p:cNvCxnSpPr/>
          <p:nvPr/>
        </p:nvCxnSpPr>
        <p:spPr bwMode="auto">
          <a:xfrm flipH="1">
            <a:off x="7596336" y="5388458"/>
            <a:ext cx="1216093" cy="0"/>
          </a:xfrm>
          <a:prstGeom prst="straightConnector1">
            <a:avLst/>
          </a:prstGeom>
          <a:solidFill>
            <a:schemeClr val="tx1"/>
          </a:solidFill>
          <a:ln w="76200" cap="flat" cmpd="sng" algn="ctr">
            <a:solidFill>
              <a:srgbClr val="00B05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5122" name="Picture 2">
            <a:extLst>
              <a:ext uri="{FF2B5EF4-FFF2-40B4-BE49-F238E27FC236}">
                <a16:creationId xmlns:a16="http://schemas.microsoft.com/office/drawing/2014/main" id="{12875600-D96F-711C-22D4-21175704BD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9088" y="1326026"/>
            <a:ext cx="1295400" cy="1171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72356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06E29D-08C4-40F1-A6C3-61318C28BE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/>
              <a:t>Dutch Christian Reformed</a:t>
            </a:r>
          </a:p>
          <a:p>
            <a:pPr lvl="1"/>
            <a:r>
              <a:rPr lang="en-CA" dirty="0"/>
              <a:t>Concern with others: Experiential preaching</a:t>
            </a:r>
          </a:p>
          <a:p>
            <a:pPr lvl="1"/>
            <a:r>
              <a:rPr lang="en-CA" dirty="0"/>
              <a:t>Form own churches</a:t>
            </a:r>
          </a:p>
          <a:p>
            <a:pPr lvl="1"/>
            <a:r>
              <a:rPr lang="en-CA" dirty="0"/>
              <a:t>Joined by two ex-CRCs</a:t>
            </a:r>
          </a:p>
          <a:p>
            <a:pPr lvl="1"/>
            <a:r>
              <a:rPr lang="en-CA" dirty="0"/>
              <a:t>1975: new name </a:t>
            </a:r>
            <a:r>
              <a:rPr lang="en-CA" dirty="0">
                <a:solidFill>
                  <a:srgbClr val="00FF00"/>
                </a:solidFill>
              </a:rPr>
              <a:t>Free Reformed Churches of North America </a:t>
            </a:r>
            <a:r>
              <a:rPr lang="en-CA" dirty="0"/>
              <a:t>(FRCNA)</a:t>
            </a:r>
          </a:p>
          <a:p>
            <a:r>
              <a:rPr lang="en-CA" dirty="0"/>
              <a:t>Reformed Congregations </a:t>
            </a:r>
            <a:br>
              <a:rPr lang="en-CA" dirty="0"/>
            </a:br>
            <a:r>
              <a:rPr lang="en-CA" dirty="0">
                <a:solidFill>
                  <a:srgbClr val="00FF00"/>
                </a:solidFill>
              </a:rPr>
              <a:t>remained separate</a:t>
            </a:r>
          </a:p>
          <a:p>
            <a:pPr lvl="1"/>
            <a:endParaRPr lang="en-CA" dirty="0"/>
          </a:p>
          <a:p>
            <a:pPr lvl="1"/>
            <a:endParaRPr lang="en-CA" dirty="0"/>
          </a:p>
          <a:p>
            <a:pPr lvl="1"/>
            <a:endParaRPr lang="en-CA" dirty="0"/>
          </a:p>
          <a:p>
            <a:endParaRPr lang="en-CA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56C2AC86-D9F3-49E7-A79D-39E52E5AA141}"/>
              </a:ext>
            </a:extLst>
          </p:cNvPr>
          <p:cNvSpPr txBox="1">
            <a:spLocks/>
          </p:cNvSpPr>
          <p:nvPr/>
        </p:nvSpPr>
        <p:spPr bwMode="auto">
          <a:xfrm>
            <a:off x="0" y="0"/>
            <a:ext cx="9144000" cy="1143000"/>
          </a:xfrm>
          <a:prstGeom prst="rect">
            <a:avLst/>
          </a:prstGeom>
          <a:gradFill>
            <a:gsLst>
              <a:gs pos="0">
                <a:srgbClr val="FF0000"/>
              </a:gs>
              <a:gs pos="100000">
                <a:srgbClr val="0070C0"/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CA" dirty="0">
                <a:latin typeface="Calibri" panose="020F0502020204030204" pitchFamily="34" charset="0"/>
                <a:cs typeface="Calibri" panose="020F0502020204030204" pitchFamily="34" charset="0"/>
              </a:rPr>
              <a:t>Free Reformed Churches NA</a:t>
            </a:r>
          </a:p>
        </p:txBody>
      </p:sp>
      <p:pic>
        <p:nvPicPr>
          <p:cNvPr id="1026" name="Picture 2" descr="Image result for free reformed churches north america history">
            <a:extLst>
              <a:ext uri="{FF2B5EF4-FFF2-40B4-BE49-F238E27FC236}">
                <a16:creationId xmlns:a16="http://schemas.microsoft.com/office/drawing/2014/main" id="{E4814EE0-1E16-43BE-A12A-D3C17B3160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3849243"/>
            <a:ext cx="2800176" cy="2708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7E59D32-08FB-4671-8146-C97B3802E77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142548"/>
            <a:ext cx="1008112" cy="85790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5424179-5A45-468B-86F2-9B0958E1FDC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122" y="129055"/>
            <a:ext cx="1008112" cy="857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37716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B9F768-6FA0-66DC-FABB-4E77EC9BA5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54" name="Straight Connector 2153">
            <a:extLst>
              <a:ext uri="{FF2B5EF4-FFF2-40B4-BE49-F238E27FC236}">
                <a16:creationId xmlns:a16="http://schemas.microsoft.com/office/drawing/2014/main" id="{8487EB4C-5FA4-5FD1-5F23-159606957D59}"/>
              </a:ext>
            </a:extLst>
          </p:cNvPr>
          <p:cNvCxnSpPr>
            <a:cxnSpLocks/>
            <a:endCxn id="2077" idx="1"/>
          </p:cNvCxnSpPr>
          <p:nvPr/>
        </p:nvCxnSpPr>
        <p:spPr bwMode="auto">
          <a:xfrm flipV="1">
            <a:off x="4010550" y="3224899"/>
            <a:ext cx="421285" cy="647081"/>
          </a:xfrm>
          <a:prstGeom prst="line">
            <a:avLst/>
          </a:prstGeom>
          <a:solidFill>
            <a:schemeClr val="tx1"/>
          </a:solidFill>
          <a:ln w="38100" cap="flat" cmpd="sng" algn="ctr">
            <a:solidFill>
              <a:srgbClr val="FF9933"/>
            </a:solidFill>
            <a:prstDash val="solid"/>
            <a:round/>
            <a:headEnd type="none" w="med" len="med"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" name="Title 1">
            <a:extLst>
              <a:ext uri="{FF2B5EF4-FFF2-40B4-BE49-F238E27FC236}">
                <a16:creationId xmlns:a16="http://schemas.microsoft.com/office/drawing/2014/main" id="{AE17F41B-C1B2-3312-0600-2C9164A36D3A}"/>
              </a:ext>
            </a:extLst>
          </p:cNvPr>
          <p:cNvSpPr txBox="1">
            <a:spLocks/>
          </p:cNvSpPr>
          <p:nvPr/>
        </p:nvSpPr>
        <p:spPr bwMode="auto">
          <a:xfrm>
            <a:off x="0" y="0"/>
            <a:ext cx="9144000" cy="1143000"/>
          </a:xfrm>
          <a:prstGeom prst="rect">
            <a:avLst/>
          </a:prstGeom>
          <a:gradFill>
            <a:gsLst>
              <a:gs pos="0">
                <a:srgbClr val="FF0000"/>
              </a:gs>
              <a:gs pos="100000">
                <a:srgbClr val="0070C0"/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CA" dirty="0">
                <a:latin typeface="Calibri" panose="020F0502020204030204" pitchFamily="34" charset="0"/>
                <a:cs typeface="Calibri" panose="020F0502020204030204" pitchFamily="34" charset="0"/>
              </a:rPr>
              <a:t>North America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FAAAA25-1B9B-6A64-7105-3B124818CDA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122" y="129055"/>
            <a:ext cx="1008112" cy="857903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4746BD5-14D8-47C9-9835-CD0FDE7F1488}"/>
              </a:ext>
            </a:extLst>
          </p:cNvPr>
          <p:cNvSpPr/>
          <p:nvPr/>
        </p:nvSpPr>
        <p:spPr bwMode="auto">
          <a:xfrm>
            <a:off x="0" y="6165304"/>
            <a:ext cx="914400" cy="482352"/>
          </a:xfrm>
          <a:prstGeom prst="roundRect">
            <a:avLst>
              <a:gd name="adj" fmla="val 50000"/>
            </a:avLst>
          </a:prstGeom>
          <a:solidFill>
            <a:srgbClr val="FF9933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CA" dirty="0"/>
              <a:t>NHK</a:t>
            </a: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D19093F2-991C-F02D-7C5F-47FADFA6DD30}"/>
              </a:ext>
            </a:extLst>
          </p:cNvPr>
          <p:cNvCxnSpPr>
            <a:cxnSpLocks/>
            <a:stCxn id="7" idx="3"/>
            <a:endCxn id="2065" idx="1"/>
          </p:cNvCxnSpPr>
          <p:nvPr/>
        </p:nvCxnSpPr>
        <p:spPr bwMode="auto">
          <a:xfrm>
            <a:off x="914400" y="6406480"/>
            <a:ext cx="341497" cy="0"/>
          </a:xfrm>
          <a:prstGeom prst="line">
            <a:avLst/>
          </a:prstGeom>
          <a:solidFill>
            <a:schemeClr val="tx1"/>
          </a:solidFill>
          <a:ln w="38100" cap="flat" cmpd="sng" algn="ctr">
            <a:solidFill>
              <a:srgbClr val="FF9933"/>
            </a:solidFill>
            <a:prstDash val="solid"/>
            <a:round/>
            <a:headEnd type="none" w="med" len="med"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2" name="Rectangle: Rounded Corners 61">
            <a:extLst>
              <a:ext uri="{FF2B5EF4-FFF2-40B4-BE49-F238E27FC236}">
                <a16:creationId xmlns:a16="http://schemas.microsoft.com/office/drawing/2014/main" id="{FE992837-5AE2-C4E9-4770-7CC0C46783E7}"/>
              </a:ext>
            </a:extLst>
          </p:cNvPr>
          <p:cNvSpPr/>
          <p:nvPr/>
        </p:nvSpPr>
        <p:spPr bwMode="auto">
          <a:xfrm>
            <a:off x="0" y="2546415"/>
            <a:ext cx="1145805" cy="482352"/>
          </a:xfrm>
          <a:prstGeom prst="roundRect">
            <a:avLst>
              <a:gd name="adj" fmla="val 50000"/>
            </a:avLst>
          </a:prstGeom>
          <a:solidFill>
            <a:srgbClr val="FF9933"/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dirty="0"/>
              <a:t>C</a:t>
            </a:r>
            <a:r>
              <a:rPr lang="en-CA" dirty="0"/>
              <a:t>GKN</a:t>
            </a:r>
          </a:p>
        </p:txBody>
      </p:sp>
      <p:sp>
        <p:nvSpPr>
          <p:cNvPr id="2065" name="Rectangle: Rounded Corners 2064">
            <a:extLst>
              <a:ext uri="{FF2B5EF4-FFF2-40B4-BE49-F238E27FC236}">
                <a16:creationId xmlns:a16="http://schemas.microsoft.com/office/drawing/2014/main" id="{C8B202F3-0A73-A12F-3089-3AFC49A0C136}"/>
              </a:ext>
            </a:extLst>
          </p:cNvPr>
          <p:cNvSpPr/>
          <p:nvPr/>
        </p:nvSpPr>
        <p:spPr bwMode="auto">
          <a:xfrm>
            <a:off x="1255897" y="6165304"/>
            <a:ext cx="914400" cy="482352"/>
          </a:xfrm>
          <a:prstGeom prst="roundRect">
            <a:avLst>
              <a:gd name="adj" fmla="val 50000"/>
            </a:avLst>
          </a:prstGeom>
          <a:solidFill>
            <a:srgbClr val="FF99CC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dirty="0"/>
              <a:t>R</a:t>
            </a:r>
            <a:r>
              <a:rPr lang="en-CA" dirty="0"/>
              <a:t>CA</a:t>
            </a:r>
          </a:p>
        </p:txBody>
      </p:sp>
      <p:sp>
        <p:nvSpPr>
          <p:cNvPr id="2089" name="Rectangle: Rounded Corners 2088">
            <a:extLst>
              <a:ext uri="{FF2B5EF4-FFF2-40B4-BE49-F238E27FC236}">
                <a16:creationId xmlns:a16="http://schemas.microsoft.com/office/drawing/2014/main" id="{B82413B6-D234-907D-F7D2-B1CB3E966AEF}"/>
              </a:ext>
            </a:extLst>
          </p:cNvPr>
          <p:cNvSpPr/>
          <p:nvPr/>
        </p:nvSpPr>
        <p:spPr bwMode="auto">
          <a:xfrm>
            <a:off x="1187624" y="5050497"/>
            <a:ext cx="1171396" cy="482352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dirty="0"/>
              <a:t>C</a:t>
            </a:r>
            <a:r>
              <a:rPr lang="en-CA" dirty="0"/>
              <a:t>RCNA</a:t>
            </a:r>
          </a:p>
        </p:txBody>
      </p:sp>
      <p:sp>
        <p:nvSpPr>
          <p:cNvPr id="2094" name="Rectangle: Rounded Corners 2093">
            <a:extLst>
              <a:ext uri="{FF2B5EF4-FFF2-40B4-BE49-F238E27FC236}">
                <a16:creationId xmlns:a16="http://schemas.microsoft.com/office/drawing/2014/main" id="{0F070F8D-9E19-1622-1269-0D3DE802DADA}"/>
              </a:ext>
            </a:extLst>
          </p:cNvPr>
          <p:cNvSpPr/>
          <p:nvPr/>
        </p:nvSpPr>
        <p:spPr bwMode="auto">
          <a:xfrm>
            <a:off x="0" y="5061794"/>
            <a:ext cx="914400" cy="482352"/>
          </a:xfrm>
          <a:prstGeom prst="roundRect">
            <a:avLst>
              <a:gd name="adj" fmla="val 50000"/>
            </a:avLst>
          </a:prstGeom>
          <a:solidFill>
            <a:srgbClr val="FF9933"/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dirty="0"/>
              <a:t>GKN</a:t>
            </a:r>
            <a:endParaRPr lang="en-CA" dirty="0"/>
          </a:p>
        </p:txBody>
      </p:sp>
      <p:sp>
        <p:nvSpPr>
          <p:cNvPr id="2103" name="Oval 2102">
            <a:extLst>
              <a:ext uri="{FF2B5EF4-FFF2-40B4-BE49-F238E27FC236}">
                <a16:creationId xmlns:a16="http://schemas.microsoft.com/office/drawing/2014/main" id="{3BC765AC-695E-380F-46D8-CCEA78D78F18}"/>
              </a:ext>
            </a:extLst>
          </p:cNvPr>
          <p:cNvSpPr/>
          <p:nvPr/>
        </p:nvSpPr>
        <p:spPr bwMode="auto">
          <a:xfrm>
            <a:off x="7667930" y="255973"/>
            <a:ext cx="1476070" cy="588155"/>
          </a:xfrm>
          <a:prstGeom prst="ellipse">
            <a:avLst/>
          </a:prstGeom>
          <a:solidFill>
            <a:srgbClr val="00B0F0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CA" sz="2800" i="1" dirty="0">
                <a:latin typeface="Arial Narrow" panose="020B0606020202030204" pitchFamily="34" charset="0"/>
              </a:rPr>
              <a:t>1980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7079C055-9115-42E1-079D-C12EBF69B878}"/>
              </a:ext>
            </a:extLst>
          </p:cNvPr>
          <p:cNvSpPr/>
          <p:nvPr/>
        </p:nvSpPr>
        <p:spPr bwMode="auto">
          <a:xfrm>
            <a:off x="61749" y="1740443"/>
            <a:ext cx="693827" cy="482352"/>
          </a:xfrm>
          <a:prstGeom prst="roundRect">
            <a:avLst>
              <a:gd name="adj" fmla="val 50000"/>
            </a:avLst>
          </a:prstGeom>
          <a:solidFill>
            <a:srgbClr val="FF9933"/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dirty="0"/>
              <a:t>GG</a:t>
            </a:r>
            <a:endParaRPr lang="en-CA" dirty="0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9356E13A-7936-8885-7C59-0C782F7B946B}"/>
              </a:ext>
            </a:extLst>
          </p:cNvPr>
          <p:cNvSpPr/>
          <p:nvPr/>
        </p:nvSpPr>
        <p:spPr bwMode="auto">
          <a:xfrm>
            <a:off x="43407" y="3569568"/>
            <a:ext cx="827586" cy="482352"/>
          </a:xfrm>
          <a:prstGeom prst="roundRect">
            <a:avLst>
              <a:gd name="adj" fmla="val 50000"/>
            </a:avLst>
          </a:prstGeom>
          <a:solidFill>
            <a:srgbClr val="FF9933"/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dirty="0"/>
              <a:t>GKv</a:t>
            </a:r>
            <a:endParaRPr lang="en-CA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903C4E4-B8E2-D43E-8905-2894304C0EE6}"/>
              </a:ext>
            </a:extLst>
          </p:cNvPr>
          <p:cNvCxnSpPr>
            <a:cxnSpLocks/>
          </p:cNvCxnSpPr>
          <p:nvPr/>
        </p:nvCxnSpPr>
        <p:spPr bwMode="auto">
          <a:xfrm>
            <a:off x="4572000" y="5291673"/>
            <a:ext cx="3332173" cy="0"/>
          </a:xfrm>
          <a:prstGeom prst="line">
            <a:avLst/>
          </a:prstGeom>
          <a:solidFill>
            <a:schemeClr val="tx1"/>
          </a:solidFill>
          <a:ln w="38100" cap="flat" cmpd="sng" algn="ctr">
            <a:solidFill>
              <a:srgbClr val="FFCC00"/>
            </a:solidFill>
            <a:prstDash val="solid"/>
            <a:round/>
            <a:headEnd type="none" w="med" len="med"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6724B82-4505-8981-58E1-5C11B5319F95}"/>
              </a:ext>
            </a:extLst>
          </p:cNvPr>
          <p:cNvCxnSpPr>
            <a:cxnSpLocks/>
            <a:stCxn id="55" idx="0"/>
            <a:endCxn id="30" idx="2"/>
          </p:cNvCxnSpPr>
          <p:nvPr/>
        </p:nvCxnSpPr>
        <p:spPr bwMode="auto">
          <a:xfrm flipH="1" flipV="1">
            <a:off x="2889701" y="4534272"/>
            <a:ext cx="1" cy="672966"/>
          </a:xfrm>
          <a:prstGeom prst="line">
            <a:avLst/>
          </a:prstGeom>
          <a:solidFill>
            <a:schemeClr val="tx1"/>
          </a:solidFill>
          <a:ln w="38100" cap="flat" cmpd="sng" algn="ctr">
            <a:solidFill>
              <a:srgbClr val="92D050"/>
            </a:solidFill>
            <a:prstDash val="solid"/>
            <a:round/>
            <a:headEnd type="none" w="med" len="med"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E1A9A952-7A5B-7FA5-A736-C2F12413BC89}"/>
              </a:ext>
            </a:extLst>
          </p:cNvPr>
          <p:cNvCxnSpPr>
            <a:cxnSpLocks/>
            <a:endCxn id="23" idx="2"/>
          </p:cNvCxnSpPr>
          <p:nvPr/>
        </p:nvCxnSpPr>
        <p:spPr bwMode="auto">
          <a:xfrm>
            <a:off x="2359020" y="5291673"/>
            <a:ext cx="1730998" cy="0"/>
          </a:xfrm>
          <a:prstGeom prst="line">
            <a:avLst/>
          </a:prstGeom>
          <a:solidFill>
            <a:schemeClr val="tx1"/>
          </a:solidFill>
          <a:ln w="38100" cap="flat" cmpd="sng" algn="ctr">
            <a:solidFill>
              <a:srgbClr val="92D05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3" name="Oval 22">
            <a:extLst>
              <a:ext uri="{FF2B5EF4-FFF2-40B4-BE49-F238E27FC236}">
                <a16:creationId xmlns:a16="http://schemas.microsoft.com/office/drawing/2014/main" id="{85788013-AE4D-1A16-0A44-83167AB1220E}"/>
              </a:ext>
            </a:extLst>
          </p:cNvPr>
          <p:cNvSpPr/>
          <p:nvPr/>
        </p:nvSpPr>
        <p:spPr bwMode="auto">
          <a:xfrm>
            <a:off x="4090018" y="5111732"/>
            <a:ext cx="542547" cy="359882"/>
          </a:xfrm>
          <a:prstGeom prst="ellipse">
            <a:avLst/>
          </a:prstGeom>
          <a:solidFill>
            <a:srgbClr val="00B0F0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CA" sz="1800" dirty="0">
                <a:latin typeface="Arial Narrow" panose="020B0606020202030204" pitchFamily="34" charset="0"/>
              </a:rPr>
              <a:t>1948</a:t>
            </a: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2C7E0605-D995-F5E3-4691-85A12652F994}"/>
              </a:ext>
            </a:extLst>
          </p:cNvPr>
          <p:cNvSpPr/>
          <p:nvPr/>
        </p:nvSpPr>
        <p:spPr bwMode="auto">
          <a:xfrm>
            <a:off x="2618428" y="5207238"/>
            <a:ext cx="542547" cy="359882"/>
          </a:xfrm>
          <a:prstGeom prst="ellipse">
            <a:avLst/>
          </a:prstGeom>
          <a:solidFill>
            <a:srgbClr val="00B0F0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CA" sz="1800" dirty="0">
                <a:latin typeface="Arial Narrow" panose="020B0606020202030204" pitchFamily="34" charset="0"/>
              </a:rPr>
              <a:t>1924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0C1B72C3-1AA6-1688-482C-7C1BFEA08C06}"/>
              </a:ext>
            </a:extLst>
          </p:cNvPr>
          <p:cNvSpPr/>
          <p:nvPr/>
        </p:nvSpPr>
        <p:spPr bwMode="auto">
          <a:xfrm>
            <a:off x="2432501" y="4051920"/>
            <a:ext cx="914400" cy="482352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dirty="0"/>
              <a:t>PRC</a:t>
            </a:r>
            <a:endParaRPr lang="en-CA" dirty="0"/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87358BD5-F812-7EF8-8C02-5136F910B55F}"/>
              </a:ext>
            </a:extLst>
          </p:cNvPr>
          <p:cNvCxnSpPr>
            <a:cxnSpLocks/>
            <a:stCxn id="30" idx="3"/>
            <a:endCxn id="37" idx="2"/>
          </p:cNvCxnSpPr>
          <p:nvPr/>
        </p:nvCxnSpPr>
        <p:spPr bwMode="auto">
          <a:xfrm>
            <a:off x="3346901" y="4293096"/>
            <a:ext cx="1200316" cy="0"/>
          </a:xfrm>
          <a:prstGeom prst="line">
            <a:avLst/>
          </a:prstGeom>
          <a:solidFill>
            <a:schemeClr val="tx1"/>
          </a:solidFill>
          <a:ln w="38100" cap="flat" cmpd="sng" algn="ctr">
            <a:solidFill>
              <a:srgbClr val="92D05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7" name="Oval 36">
            <a:extLst>
              <a:ext uri="{FF2B5EF4-FFF2-40B4-BE49-F238E27FC236}">
                <a16:creationId xmlns:a16="http://schemas.microsoft.com/office/drawing/2014/main" id="{C9A38C24-2B0E-64C9-25A5-6FDBC9A5A7CF}"/>
              </a:ext>
            </a:extLst>
          </p:cNvPr>
          <p:cNvSpPr/>
          <p:nvPr/>
        </p:nvSpPr>
        <p:spPr bwMode="auto">
          <a:xfrm>
            <a:off x="4547217" y="4113155"/>
            <a:ext cx="542547" cy="359882"/>
          </a:xfrm>
          <a:prstGeom prst="ellipse">
            <a:avLst/>
          </a:prstGeom>
          <a:solidFill>
            <a:srgbClr val="00B0F0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CA" sz="1800" dirty="0">
                <a:latin typeface="Arial Narrow" panose="020B0606020202030204" pitchFamily="34" charset="0"/>
              </a:rPr>
              <a:t>1953</a:t>
            </a: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8531A023-275E-EC01-43FF-EC764E03C5DA}"/>
              </a:ext>
            </a:extLst>
          </p:cNvPr>
          <p:cNvSpPr/>
          <p:nvPr/>
        </p:nvSpPr>
        <p:spPr bwMode="auto">
          <a:xfrm>
            <a:off x="4889036" y="4526180"/>
            <a:ext cx="914400" cy="482352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dirty="0"/>
              <a:t>OPRC</a:t>
            </a:r>
            <a:endParaRPr lang="en-CA" dirty="0"/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63B3F456-EE57-437F-1DCC-540D45BD2C9D}"/>
              </a:ext>
            </a:extLst>
          </p:cNvPr>
          <p:cNvCxnSpPr>
            <a:cxnSpLocks/>
            <a:stCxn id="37" idx="4"/>
            <a:endCxn id="41" idx="1"/>
          </p:cNvCxnSpPr>
          <p:nvPr/>
        </p:nvCxnSpPr>
        <p:spPr bwMode="auto">
          <a:xfrm>
            <a:off x="4818491" y="4473037"/>
            <a:ext cx="70545" cy="294319"/>
          </a:xfrm>
          <a:prstGeom prst="line">
            <a:avLst/>
          </a:prstGeom>
          <a:solidFill>
            <a:schemeClr val="tx1"/>
          </a:solidFill>
          <a:ln w="38100" cap="flat" cmpd="sng" algn="ctr">
            <a:solidFill>
              <a:srgbClr val="92D050"/>
            </a:solidFill>
            <a:prstDash val="solid"/>
            <a:round/>
            <a:headEnd type="none" w="med" len="med"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C56D478C-C7C5-60AF-2C3B-83032A140061}"/>
              </a:ext>
            </a:extLst>
          </p:cNvPr>
          <p:cNvCxnSpPr>
            <a:cxnSpLocks/>
            <a:stCxn id="41" idx="2"/>
            <a:endCxn id="49" idx="0"/>
          </p:cNvCxnSpPr>
          <p:nvPr/>
        </p:nvCxnSpPr>
        <p:spPr bwMode="auto">
          <a:xfrm>
            <a:off x="5346236" y="5008532"/>
            <a:ext cx="0" cy="233083"/>
          </a:xfrm>
          <a:prstGeom prst="line">
            <a:avLst/>
          </a:prstGeom>
          <a:solidFill>
            <a:schemeClr val="tx1"/>
          </a:solidFill>
          <a:ln w="38100" cap="flat" cmpd="sng" algn="ctr">
            <a:solidFill>
              <a:srgbClr val="92D050"/>
            </a:solidFill>
            <a:prstDash val="solid"/>
            <a:round/>
            <a:headEnd type="none" w="med" len="med"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9" name="Oval 48">
            <a:extLst>
              <a:ext uri="{FF2B5EF4-FFF2-40B4-BE49-F238E27FC236}">
                <a16:creationId xmlns:a16="http://schemas.microsoft.com/office/drawing/2014/main" id="{7BE48591-C4F9-47B1-0DFF-BC46D813EE05}"/>
              </a:ext>
            </a:extLst>
          </p:cNvPr>
          <p:cNvSpPr/>
          <p:nvPr/>
        </p:nvSpPr>
        <p:spPr bwMode="auto">
          <a:xfrm>
            <a:off x="5074962" y="5241615"/>
            <a:ext cx="542547" cy="359882"/>
          </a:xfrm>
          <a:prstGeom prst="ellipse">
            <a:avLst/>
          </a:prstGeom>
          <a:solidFill>
            <a:srgbClr val="00B0F0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CA" sz="1800" dirty="0">
                <a:latin typeface="Arial Narrow" panose="020B0606020202030204" pitchFamily="34" charset="0"/>
              </a:rPr>
              <a:t>1962</a:t>
            </a:r>
          </a:p>
        </p:txBody>
      </p: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DCD58133-7817-B1EF-0332-EE09E718495A}"/>
              </a:ext>
            </a:extLst>
          </p:cNvPr>
          <p:cNvCxnSpPr>
            <a:cxnSpLocks/>
            <a:stCxn id="37" idx="6"/>
            <a:endCxn id="53" idx="1"/>
          </p:cNvCxnSpPr>
          <p:nvPr/>
        </p:nvCxnSpPr>
        <p:spPr bwMode="auto">
          <a:xfrm>
            <a:off x="5089764" y="4293096"/>
            <a:ext cx="3065506" cy="0"/>
          </a:xfrm>
          <a:prstGeom prst="line">
            <a:avLst/>
          </a:prstGeom>
          <a:solidFill>
            <a:schemeClr val="tx1"/>
          </a:solidFill>
          <a:ln w="38100" cap="flat" cmpd="sng" algn="ctr">
            <a:solidFill>
              <a:srgbClr val="0070C0"/>
            </a:solidFill>
            <a:prstDash val="solid"/>
            <a:round/>
            <a:headEnd type="none" w="med" len="med"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id="{33293262-2702-B96C-5F13-144BA93C8BB5}"/>
              </a:ext>
            </a:extLst>
          </p:cNvPr>
          <p:cNvSpPr/>
          <p:nvPr/>
        </p:nvSpPr>
        <p:spPr bwMode="auto">
          <a:xfrm>
            <a:off x="8155270" y="4051920"/>
            <a:ext cx="914400" cy="482352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dirty="0"/>
              <a:t>PRC</a:t>
            </a:r>
            <a:endParaRPr lang="en-CA" dirty="0"/>
          </a:p>
        </p:txBody>
      </p: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AC2EE9EE-E7A2-90B7-3942-E4DABD2A1B30}"/>
              </a:ext>
            </a:extLst>
          </p:cNvPr>
          <p:cNvSpPr/>
          <p:nvPr/>
        </p:nvSpPr>
        <p:spPr bwMode="auto">
          <a:xfrm>
            <a:off x="8083589" y="6114345"/>
            <a:ext cx="914400" cy="482352"/>
          </a:xfrm>
          <a:prstGeom prst="roundRect">
            <a:avLst>
              <a:gd name="adj" fmla="val 50000"/>
            </a:avLst>
          </a:prstGeom>
          <a:solidFill>
            <a:srgbClr val="FF99CC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dirty="0"/>
              <a:t>R</a:t>
            </a:r>
            <a:r>
              <a:rPr lang="en-CA" dirty="0"/>
              <a:t>CA</a:t>
            </a:r>
          </a:p>
        </p:txBody>
      </p: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E4432F49-7E61-A755-8F67-ACF0F4E7132B}"/>
              </a:ext>
            </a:extLst>
          </p:cNvPr>
          <p:cNvCxnSpPr>
            <a:cxnSpLocks/>
          </p:cNvCxnSpPr>
          <p:nvPr/>
        </p:nvCxnSpPr>
        <p:spPr bwMode="auto">
          <a:xfrm>
            <a:off x="870993" y="3810744"/>
            <a:ext cx="3139557" cy="50218"/>
          </a:xfrm>
          <a:prstGeom prst="line">
            <a:avLst/>
          </a:prstGeom>
          <a:solidFill>
            <a:schemeClr val="tx1"/>
          </a:solidFill>
          <a:ln w="38100" cap="flat" cmpd="sng" algn="ctr">
            <a:solidFill>
              <a:srgbClr val="FF9933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57B9DC8B-F0E4-F7B1-3DF4-59F4E58B0925}"/>
              </a:ext>
            </a:extLst>
          </p:cNvPr>
          <p:cNvCxnSpPr>
            <a:cxnSpLocks/>
          </p:cNvCxnSpPr>
          <p:nvPr/>
        </p:nvCxnSpPr>
        <p:spPr bwMode="auto">
          <a:xfrm>
            <a:off x="3877582" y="3860962"/>
            <a:ext cx="94602" cy="1439465"/>
          </a:xfrm>
          <a:prstGeom prst="line">
            <a:avLst/>
          </a:prstGeom>
          <a:solidFill>
            <a:schemeClr val="tx1"/>
          </a:solidFill>
          <a:ln w="38100" cap="flat" cmpd="sng" algn="ctr">
            <a:solidFill>
              <a:srgbClr val="FF9933"/>
            </a:solidFill>
            <a:prstDash val="solid"/>
            <a:round/>
            <a:headEnd type="none" w="med" len="med"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069" name="Straight Connector 2068">
            <a:extLst>
              <a:ext uri="{FF2B5EF4-FFF2-40B4-BE49-F238E27FC236}">
                <a16:creationId xmlns:a16="http://schemas.microsoft.com/office/drawing/2014/main" id="{A9E939BA-E92F-6627-8F59-3AC2B2C01266}"/>
              </a:ext>
            </a:extLst>
          </p:cNvPr>
          <p:cNvCxnSpPr>
            <a:cxnSpLocks/>
          </p:cNvCxnSpPr>
          <p:nvPr/>
        </p:nvCxnSpPr>
        <p:spPr bwMode="auto">
          <a:xfrm>
            <a:off x="3987945" y="3860962"/>
            <a:ext cx="344883" cy="432134"/>
          </a:xfrm>
          <a:prstGeom prst="line">
            <a:avLst/>
          </a:prstGeom>
          <a:solidFill>
            <a:schemeClr val="tx1"/>
          </a:solidFill>
          <a:ln w="38100" cap="flat" cmpd="sng" algn="ctr">
            <a:solidFill>
              <a:srgbClr val="FF9933"/>
            </a:solidFill>
            <a:prstDash val="solid"/>
            <a:round/>
            <a:headEnd type="none" w="med" len="med"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072" name="Straight Connector 2071">
            <a:extLst>
              <a:ext uri="{FF2B5EF4-FFF2-40B4-BE49-F238E27FC236}">
                <a16:creationId xmlns:a16="http://schemas.microsoft.com/office/drawing/2014/main" id="{1DC13761-3BD0-892A-D823-7224282034E2}"/>
              </a:ext>
            </a:extLst>
          </p:cNvPr>
          <p:cNvCxnSpPr>
            <a:cxnSpLocks/>
          </p:cNvCxnSpPr>
          <p:nvPr/>
        </p:nvCxnSpPr>
        <p:spPr bwMode="auto">
          <a:xfrm flipV="1">
            <a:off x="4474332" y="3429000"/>
            <a:ext cx="122453" cy="864096"/>
          </a:xfrm>
          <a:prstGeom prst="line">
            <a:avLst/>
          </a:prstGeom>
          <a:solidFill>
            <a:schemeClr val="tx1"/>
          </a:solidFill>
          <a:ln w="38100" cap="flat" cmpd="sng" algn="ctr">
            <a:solidFill>
              <a:srgbClr val="92D050"/>
            </a:solidFill>
            <a:prstDash val="solid"/>
            <a:round/>
            <a:headEnd type="none" w="med" len="med"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077" name="Rectangle: Rounded Corners 2076">
            <a:extLst>
              <a:ext uri="{FF2B5EF4-FFF2-40B4-BE49-F238E27FC236}">
                <a16:creationId xmlns:a16="http://schemas.microsoft.com/office/drawing/2014/main" id="{A9FF6BC9-4AC4-1D11-B195-8C945B32FAEF}"/>
              </a:ext>
            </a:extLst>
          </p:cNvPr>
          <p:cNvSpPr/>
          <p:nvPr/>
        </p:nvSpPr>
        <p:spPr bwMode="auto">
          <a:xfrm>
            <a:off x="4431835" y="2983723"/>
            <a:ext cx="1185674" cy="482352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 w="9525" cap="flat" cmpd="sng" algn="ctr">
            <a:solidFill>
              <a:srgbClr val="92D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dirty="0"/>
              <a:t>CanRC</a:t>
            </a:r>
            <a:endParaRPr lang="en-CA" dirty="0"/>
          </a:p>
        </p:txBody>
      </p:sp>
      <p:cxnSp>
        <p:nvCxnSpPr>
          <p:cNvPr id="2078" name="Straight Connector 2077">
            <a:extLst>
              <a:ext uri="{FF2B5EF4-FFF2-40B4-BE49-F238E27FC236}">
                <a16:creationId xmlns:a16="http://schemas.microsoft.com/office/drawing/2014/main" id="{66F28FDD-1372-C56B-31A6-FB61F363B029}"/>
              </a:ext>
            </a:extLst>
          </p:cNvPr>
          <p:cNvCxnSpPr>
            <a:cxnSpLocks/>
            <a:stCxn id="2077" idx="3"/>
            <a:endCxn id="2082" idx="1"/>
          </p:cNvCxnSpPr>
          <p:nvPr/>
        </p:nvCxnSpPr>
        <p:spPr bwMode="auto">
          <a:xfrm flipV="1">
            <a:off x="5617509" y="3205425"/>
            <a:ext cx="2250086" cy="19474"/>
          </a:xfrm>
          <a:prstGeom prst="line">
            <a:avLst/>
          </a:prstGeom>
          <a:solidFill>
            <a:schemeClr val="tx1"/>
          </a:solidFill>
          <a:ln w="38100" cap="flat" cmpd="sng" algn="ctr">
            <a:solidFill>
              <a:srgbClr val="92D050"/>
            </a:solidFill>
            <a:prstDash val="solid"/>
            <a:round/>
            <a:headEnd type="none" w="med" len="med"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082" name="Rectangle: Rounded Corners 2081">
            <a:extLst>
              <a:ext uri="{FF2B5EF4-FFF2-40B4-BE49-F238E27FC236}">
                <a16:creationId xmlns:a16="http://schemas.microsoft.com/office/drawing/2014/main" id="{1C109260-AD05-A6A8-2B0E-76BCBF778E15}"/>
              </a:ext>
            </a:extLst>
          </p:cNvPr>
          <p:cNvSpPr/>
          <p:nvPr/>
        </p:nvSpPr>
        <p:spPr bwMode="auto">
          <a:xfrm>
            <a:off x="7867595" y="2964249"/>
            <a:ext cx="1185674" cy="482352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 w="9525" cap="flat" cmpd="sng" algn="ctr">
            <a:solidFill>
              <a:srgbClr val="92D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dirty="0"/>
              <a:t>CanRC</a:t>
            </a:r>
            <a:endParaRPr lang="en-CA" dirty="0"/>
          </a:p>
        </p:txBody>
      </p:sp>
      <p:sp>
        <p:nvSpPr>
          <p:cNvPr id="2066" name="Oval 2065">
            <a:extLst>
              <a:ext uri="{FF2B5EF4-FFF2-40B4-BE49-F238E27FC236}">
                <a16:creationId xmlns:a16="http://schemas.microsoft.com/office/drawing/2014/main" id="{621F8B88-10FD-85B7-16A4-F81EBDFF9FCC}"/>
              </a:ext>
            </a:extLst>
          </p:cNvPr>
          <p:cNvSpPr/>
          <p:nvPr/>
        </p:nvSpPr>
        <p:spPr bwMode="auto">
          <a:xfrm>
            <a:off x="4447596" y="3642273"/>
            <a:ext cx="542547" cy="359882"/>
          </a:xfrm>
          <a:prstGeom prst="ellipse">
            <a:avLst/>
          </a:prstGeom>
          <a:solidFill>
            <a:srgbClr val="00B0F0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CA" sz="1800" dirty="0">
                <a:latin typeface="Arial Narrow" panose="020B0606020202030204" pitchFamily="34" charset="0"/>
              </a:rPr>
              <a:t>1951</a:t>
            </a:r>
          </a:p>
        </p:txBody>
      </p:sp>
      <p:cxnSp>
        <p:nvCxnSpPr>
          <p:cNvPr id="2086" name="Straight Connector 2085">
            <a:extLst>
              <a:ext uri="{FF2B5EF4-FFF2-40B4-BE49-F238E27FC236}">
                <a16:creationId xmlns:a16="http://schemas.microsoft.com/office/drawing/2014/main" id="{392389F1-E19C-2227-8755-ED543F56410B}"/>
              </a:ext>
            </a:extLst>
          </p:cNvPr>
          <p:cNvCxnSpPr>
            <a:cxnSpLocks/>
            <a:stCxn id="2065" idx="3"/>
            <a:endCxn id="56" idx="1"/>
          </p:cNvCxnSpPr>
          <p:nvPr/>
        </p:nvCxnSpPr>
        <p:spPr bwMode="auto">
          <a:xfrm flipV="1">
            <a:off x="2170297" y="6355521"/>
            <a:ext cx="5913292" cy="50959"/>
          </a:xfrm>
          <a:prstGeom prst="line">
            <a:avLst/>
          </a:prstGeom>
          <a:solidFill>
            <a:schemeClr val="tx1"/>
          </a:solidFill>
          <a:ln w="38100" cap="flat" cmpd="sng" algn="ctr">
            <a:solidFill>
              <a:srgbClr val="FF99CC"/>
            </a:solidFill>
            <a:prstDash val="solid"/>
            <a:round/>
            <a:headEnd type="none" w="med" len="med"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096" name="Straight Connector 2095">
            <a:extLst>
              <a:ext uri="{FF2B5EF4-FFF2-40B4-BE49-F238E27FC236}">
                <a16:creationId xmlns:a16="http://schemas.microsoft.com/office/drawing/2014/main" id="{AC751437-B733-C119-3035-FB613EC5D9DE}"/>
              </a:ext>
            </a:extLst>
          </p:cNvPr>
          <p:cNvCxnSpPr>
            <a:cxnSpLocks/>
          </p:cNvCxnSpPr>
          <p:nvPr/>
        </p:nvCxnSpPr>
        <p:spPr bwMode="auto">
          <a:xfrm>
            <a:off x="929624" y="5285869"/>
            <a:ext cx="273224" cy="5804"/>
          </a:xfrm>
          <a:prstGeom prst="line">
            <a:avLst/>
          </a:prstGeom>
          <a:solidFill>
            <a:schemeClr val="tx1"/>
          </a:solidFill>
          <a:ln w="38100" cap="flat" cmpd="sng" algn="ctr">
            <a:solidFill>
              <a:srgbClr val="FF9933"/>
            </a:solidFill>
            <a:prstDash val="solid"/>
            <a:round/>
            <a:headEnd type="none" w="med" len="med"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098" name="Straight Connector 2097">
            <a:extLst>
              <a:ext uri="{FF2B5EF4-FFF2-40B4-BE49-F238E27FC236}">
                <a16:creationId xmlns:a16="http://schemas.microsoft.com/office/drawing/2014/main" id="{294C32F8-1834-4450-7CD0-E4BF02AA069F}"/>
              </a:ext>
            </a:extLst>
          </p:cNvPr>
          <p:cNvCxnSpPr>
            <a:cxnSpLocks/>
            <a:stCxn id="62" idx="3"/>
            <a:endCxn id="2089" idx="0"/>
          </p:cNvCxnSpPr>
          <p:nvPr/>
        </p:nvCxnSpPr>
        <p:spPr bwMode="auto">
          <a:xfrm>
            <a:off x="1145805" y="2787591"/>
            <a:ext cx="627517" cy="2262906"/>
          </a:xfrm>
          <a:prstGeom prst="line">
            <a:avLst/>
          </a:prstGeom>
          <a:solidFill>
            <a:schemeClr val="tx1"/>
          </a:solidFill>
          <a:ln w="38100" cap="flat" cmpd="sng" algn="ctr">
            <a:solidFill>
              <a:srgbClr val="FF9933"/>
            </a:solidFill>
            <a:prstDash val="solid"/>
            <a:round/>
            <a:headEnd type="none" w="med" len="med"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101" name="Straight Connector 2100">
            <a:extLst>
              <a:ext uri="{FF2B5EF4-FFF2-40B4-BE49-F238E27FC236}">
                <a16:creationId xmlns:a16="http://schemas.microsoft.com/office/drawing/2014/main" id="{F3FCEA1F-A336-8AB5-0E21-4045E0AEAEBE}"/>
              </a:ext>
            </a:extLst>
          </p:cNvPr>
          <p:cNvCxnSpPr>
            <a:cxnSpLocks/>
            <a:stCxn id="62" idx="3"/>
            <a:endCxn id="2077" idx="1"/>
          </p:cNvCxnSpPr>
          <p:nvPr/>
        </p:nvCxnSpPr>
        <p:spPr bwMode="auto">
          <a:xfrm>
            <a:off x="1145805" y="2787591"/>
            <a:ext cx="3286030" cy="437308"/>
          </a:xfrm>
          <a:prstGeom prst="line">
            <a:avLst/>
          </a:prstGeom>
          <a:solidFill>
            <a:schemeClr val="tx1"/>
          </a:solidFill>
          <a:ln w="38100" cap="flat" cmpd="sng" algn="ctr">
            <a:solidFill>
              <a:srgbClr val="FF9933"/>
            </a:solidFill>
            <a:prstDash val="solid"/>
            <a:round/>
            <a:headEnd type="none" w="med" len="med"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106" name="Straight Connector 2105">
            <a:extLst>
              <a:ext uri="{FF2B5EF4-FFF2-40B4-BE49-F238E27FC236}">
                <a16:creationId xmlns:a16="http://schemas.microsoft.com/office/drawing/2014/main" id="{5BA74F16-84CF-185D-D12A-B8B8A2DF8CCE}"/>
              </a:ext>
            </a:extLst>
          </p:cNvPr>
          <p:cNvCxnSpPr>
            <a:cxnSpLocks/>
            <a:stCxn id="62" idx="3"/>
          </p:cNvCxnSpPr>
          <p:nvPr/>
        </p:nvCxnSpPr>
        <p:spPr bwMode="auto">
          <a:xfrm flipV="1">
            <a:off x="1145805" y="2490400"/>
            <a:ext cx="3743231" cy="297191"/>
          </a:xfrm>
          <a:prstGeom prst="line">
            <a:avLst/>
          </a:prstGeom>
          <a:solidFill>
            <a:schemeClr val="tx1"/>
          </a:solidFill>
          <a:ln w="38100" cap="flat" cmpd="sng" algn="ctr">
            <a:solidFill>
              <a:srgbClr val="FF9933"/>
            </a:solidFill>
            <a:prstDash val="solid"/>
            <a:round/>
            <a:headEnd type="none" w="med" len="med"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110" name="Rectangle: Rounded Corners 2109">
            <a:extLst>
              <a:ext uri="{FF2B5EF4-FFF2-40B4-BE49-F238E27FC236}">
                <a16:creationId xmlns:a16="http://schemas.microsoft.com/office/drawing/2014/main" id="{2D356996-37F6-25F6-D1E1-03D48C21D1FD}"/>
              </a:ext>
            </a:extLst>
          </p:cNvPr>
          <p:cNvSpPr/>
          <p:nvPr/>
        </p:nvSpPr>
        <p:spPr bwMode="auto">
          <a:xfrm>
            <a:off x="6084168" y="2206849"/>
            <a:ext cx="1145804" cy="482352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dirty="0"/>
              <a:t>FRCNA</a:t>
            </a:r>
            <a:endParaRPr lang="en-CA" dirty="0"/>
          </a:p>
        </p:txBody>
      </p:sp>
      <p:sp>
        <p:nvSpPr>
          <p:cNvPr id="2113" name="Oval 2112">
            <a:extLst>
              <a:ext uri="{FF2B5EF4-FFF2-40B4-BE49-F238E27FC236}">
                <a16:creationId xmlns:a16="http://schemas.microsoft.com/office/drawing/2014/main" id="{F37E2A05-BEAF-F9C0-C92F-217700C147A0}"/>
              </a:ext>
            </a:extLst>
          </p:cNvPr>
          <p:cNvSpPr/>
          <p:nvPr/>
        </p:nvSpPr>
        <p:spPr bwMode="auto">
          <a:xfrm>
            <a:off x="6351243" y="2612460"/>
            <a:ext cx="542547" cy="359882"/>
          </a:xfrm>
          <a:prstGeom prst="ellipse">
            <a:avLst/>
          </a:prstGeom>
          <a:solidFill>
            <a:srgbClr val="00B0F0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CA" sz="1800" dirty="0">
                <a:latin typeface="Arial Narrow" panose="020B0606020202030204" pitchFamily="34" charset="0"/>
              </a:rPr>
              <a:t>1975</a:t>
            </a:r>
          </a:p>
        </p:txBody>
      </p:sp>
      <p:cxnSp>
        <p:nvCxnSpPr>
          <p:cNvPr id="2115" name="Straight Connector 2114">
            <a:extLst>
              <a:ext uri="{FF2B5EF4-FFF2-40B4-BE49-F238E27FC236}">
                <a16:creationId xmlns:a16="http://schemas.microsoft.com/office/drawing/2014/main" id="{1CE12EEC-D0BB-7AA6-0C54-95A06648FA12}"/>
              </a:ext>
            </a:extLst>
          </p:cNvPr>
          <p:cNvCxnSpPr>
            <a:cxnSpLocks/>
          </p:cNvCxnSpPr>
          <p:nvPr/>
        </p:nvCxnSpPr>
        <p:spPr bwMode="auto">
          <a:xfrm>
            <a:off x="4853763" y="2348880"/>
            <a:ext cx="1230405" cy="0"/>
          </a:xfrm>
          <a:prstGeom prst="line">
            <a:avLst/>
          </a:prstGeom>
          <a:solidFill>
            <a:schemeClr val="tx1"/>
          </a:solidFill>
          <a:ln w="38100" cap="flat" cmpd="sng" algn="ctr">
            <a:solidFill>
              <a:srgbClr val="0070C0"/>
            </a:solidFill>
            <a:prstDash val="solid"/>
            <a:round/>
            <a:headEnd type="none" w="med" len="med"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117" name="Straight Connector 2116">
            <a:extLst>
              <a:ext uri="{FF2B5EF4-FFF2-40B4-BE49-F238E27FC236}">
                <a16:creationId xmlns:a16="http://schemas.microsoft.com/office/drawing/2014/main" id="{29B74ACE-22D3-ABB2-FDAA-50FA67852881}"/>
              </a:ext>
            </a:extLst>
          </p:cNvPr>
          <p:cNvCxnSpPr>
            <a:cxnSpLocks/>
          </p:cNvCxnSpPr>
          <p:nvPr/>
        </p:nvCxnSpPr>
        <p:spPr bwMode="auto">
          <a:xfrm>
            <a:off x="4889036" y="2490400"/>
            <a:ext cx="1230405" cy="0"/>
          </a:xfrm>
          <a:prstGeom prst="line">
            <a:avLst/>
          </a:prstGeom>
          <a:solidFill>
            <a:schemeClr val="tx1"/>
          </a:solidFill>
          <a:ln w="38100" cap="flat" cmpd="sng" algn="ctr">
            <a:solidFill>
              <a:srgbClr val="0070C0"/>
            </a:solidFill>
            <a:prstDash val="solid"/>
            <a:round/>
            <a:headEnd type="none" w="med" len="med"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118" name="Straight Connector 2117">
            <a:extLst>
              <a:ext uri="{FF2B5EF4-FFF2-40B4-BE49-F238E27FC236}">
                <a16:creationId xmlns:a16="http://schemas.microsoft.com/office/drawing/2014/main" id="{333C2222-F631-2B46-EF5A-901185EBAB66}"/>
              </a:ext>
            </a:extLst>
          </p:cNvPr>
          <p:cNvCxnSpPr>
            <a:cxnSpLocks/>
          </p:cNvCxnSpPr>
          <p:nvPr/>
        </p:nvCxnSpPr>
        <p:spPr bwMode="auto">
          <a:xfrm>
            <a:off x="4889036" y="2612460"/>
            <a:ext cx="1230405" cy="0"/>
          </a:xfrm>
          <a:prstGeom prst="line">
            <a:avLst/>
          </a:prstGeom>
          <a:solidFill>
            <a:schemeClr val="tx1"/>
          </a:solidFill>
          <a:ln w="38100" cap="flat" cmpd="sng" algn="ctr">
            <a:solidFill>
              <a:srgbClr val="0070C0"/>
            </a:solidFill>
            <a:prstDash val="solid"/>
            <a:round/>
            <a:headEnd type="none" w="med" len="med"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119" name="Straight Connector 2118">
            <a:extLst>
              <a:ext uri="{FF2B5EF4-FFF2-40B4-BE49-F238E27FC236}">
                <a16:creationId xmlns:a16="http://schemas.microsoft.com/office/drawing/2014/main" id="{76F622F5-61F6-DE10-9D7D-1CA5F61211B1}"/>
              </a:ext>
            </a:extLst>
          </p:cNvPr>
          <p:cNvCxnSpPr>
            <a:cxnSpLocks/>
          </p:cNvCxnSpPr>
          <p:nvPr/>
        </p:nvCxnSpPr>
        <p:spPr bwMode="auto">
          <a:xfrm flipV="1">
            <a:off x="6084168" y="2731577"/>
            <a:ext cx="176468" cy="2571393"/>
          </a:xfrm>
          <a:prstGeom prst="line">
            <a:avLst/>
          </a:prstGeom>
          <a:solidFill>
            <a:schemeClr val="tx1"/>
          </a:solidFill>
          <a:ln w="38100" cap="flat" cmpd="sng" algn="ctr">
            <a:solidFill>
              <a:srgbClr val="0070C0"/>
            </a:solidFill>
            <a:prstDash val="solid"/>
            <a:round/>
            <a:headEnd type="none" w="med" len="med"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122" name="Rectangle: Rounded Corners 2121">
            <a:extLst>
              <a:ext uri="{FF2B5EF4-FFF2-40B4-BE49-F238E27FC236}">
                <a16:creationId xmlns:a16="http://schemas.microsoft.com/office/drawing/2014/main" id="{80E2D193-3A1D-D476-1631-B141E1A27BFC}"/>
              </a:ext>
            </a:extLst>
          </p:cNvPr>
          <p:cNvSpPr/>
          <p:nvPr/>
        </p:nvSpPr>
        <p:spPr bwMode="auto">
          <a:xfrm>
            <a:off x="7923866" y="2206848"/>
            <a:ext cx="1145804" cy="482352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dirty="0"/>
              <a:t>FRCNA</a:t>
            </a:r>
            <a:endParaRPr lang="en-CA" dirty="0"/>
          </a:p>
        </p:txBody>
      </p:sp>
      <p:cxnSp>
        <p:nvCxnSpPr>
          <p:cNvPr id="2123" name="Straight Connector 2122">
            <a:extLst>
              <a:ext uri="{FF2B5EF4-FFF2-40B4-BE49-F238E27FC236}">
                <a16:creationId xmlns:a16="http://schemas.microsoft.com/office/drawing/2014/main" id="{2C87B61B-E0C0-0D28-AB3D-CB8E1FE38ED1}"/>
              </a:ext>
            </a:extLst>
          </p:cNvPr>
          <p:cNvCxnSpPr>
            <a:cxnSpLocks/>
            <a:stCxn id="2110" idx="3"/>
            <a:endCxn id="2122" idx="1"/>
          </p:cNvCxnSpPr>
          <p:nvPr/>
        </p:nvCxnSpPr>
        <p:spPr bwMode="auto">
          <a:xfrm flipV="1">
            <a:off x="7229972" y="2448024"/>
            <a:ext cx="693894" cy="1"/>
          </a:xfrm>
          <a:prstGeom prst="line">
            <a:avLst/>
          </a:prstGeom>
          <a:solidFill>
            <a:schemeClr val="tx1"/>
          </a:solidFill>
          <a:ln w="38100" cap="flat" cmpd="sng" algn="ctr">
            <a:solidFill>
              <a:srgbClr val="0070C0"/>
            </a:solidFill>
            <a:prstDash val="solid"/>
            <a:round/>
            <a:headEnd type="none" w="med" len="med"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127" name="Straight Connector 2126">
            <a:extLst>
              <a:ext uri="{FF2B5EF4-FFF2-40B4-BE49-F238E27FC236}">
                <a16:creationId xmlns:a16="http://schemas.microsoft.com/office/drawing/2014/main" id="{9FC2D110-A120-BD5C-31B5-7DF4F6319FA4}"/>
              </a:ext>
            </a:extLst>
          </p:cNvPr>
          <p:cNvCxnSpPr>
            <a:cxnSpLocks/>
          </p:cNvCxnSpPr>
          <p:nvPr/>
        </p:nvCxnSpPr>
        <p:spPr bwMode="auto">
          <a:xfrm flipV="1">
            <a:off x="889334" y="1435641"/>
            <a:ext cx="2530538" cy="9544"/>
          </a:xfrm>
          <a:prstGeom prst="line">
            <a:avLst/>
          </a:prstGeom>
          <a:solidFill>
            <a:schemeClr val="tx1"/>
          </a:solidFill>
          <a:ln w="38100" cap="flat" cmpd="sng" algn="ctr">
            <a:solidFill>
              <a:srgbClr val="FF9933"/>
            </a:solidFill>
            <a:prstDash val="solid"/>
            <a:round/>
            <a:headEnd type="none" w="med" len="med"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129" name="Straight Connector 2128">
            <a:extLst>
              <a:ext uri="{FF2B5EF4-FFF2-40B4-BE49-F238E27FC236}">
                <a16:creationId xmlns:a16="http://schemas.microsoft.com/office/drawing/2014/main" id="{D7469625-82E8-3948-DE8F-46628E5450FA}"/>
              </a:ext>
            </a:extLst>
          </p:cNvPr>
          <p:cNvCxnSpPr>
            <a:cxnSpLocks/>
            <a:stCxn id="8" idx="3"/>
            <a:endCxn id="2133" idx="1"/>
          </p:cNvCxnSpPr>
          <p:nvPr/>
        </p:nvCxnSpPr>
        <p:spPr bwMode="auto">
          <a:xfrm>
            <a:off x="755576" y="1981619"/>
            <a:ext cx="2717562" cy="18823"/>
          </a:xfrm>
          <a:prstGeom prst="line">
            <a:avLst/>
          </a:prstGeom>
          <a:solidFill>
            <a:schemeClr val="tx1"/>
          </a:solidFill>
          <a:ln w="38100" cap="flat" cmpd="sng" algn="ctr">
            <a:solidFill>
              <a:srgbClr val="FF9933"/>
            </a:solidFill>
            <a:prstDash val="solid"/>
            <a:round/>
            <a:headEnd type="none" w="med" len="med"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131" name="Oval 2130">
            <a:extLst>
              <a:ext uri="{FF2B5EF4-FFF2-40B4-BE49-F238E27FC236}">
                <a16:creationId xmlns:a16="http://schemas.microsoft.com/office/drawing/2014/main" id="{AE936F1D-7163-83F0-67CE-ED78EAE2C317}"/>
              </a:ext>
            </a:extLst>
          </p:cNvPr>
          <p:cNvSpPr/>
          <p:nvPr/>
        </p:nvSpPr>
        <p:spPr bwMode="auto">
          <a:xfrm>
            <a:off x="1255897" y="320946"/>
            <a:ext cx="1476070" cy="588155"/>
          </a:xfrm>
          <a:prstGeom prst="ellipse">
            <a:avLst/>
          </a:prstGeom>
          <a:solidFill>
            <a:srgbClr val="00B0F0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CA" sz="2800" i="1" dirty="0">
                <a:latin typeface="Arial Narrow" panose="020B0606020202030204" pitchFamily="34" charset="0"/>
              </a:rPr>
              <a:t>1900</a:t>
            </a:r>
          </a:p>
        </p:txBody>
      </p:sp>
      <p:sp>
        <p:nvSpPr>
          <p:cNvPr id="2132" name="Rectangle: Rounded Corners 2131">
            <a:extLst>
              <a:ext uri="{FF2B5EF4-FFF2-40B4-BE49-F238E27FC236}">
                <a16:creationId xmlns:a16="http://schemas.microsoft.com/office/drawing/2014/main" id="{C78D23F7-46A7-9AAF-7211-0D877EBB504D}"/>
              </a:ext>
            </a:extLst>
          </p:cNvPr>
          <p:cNvSpPr/>
          <p:nvPr/>
        </p:nvSpPr>
        <p:spPr bwMode="auto">
          <a:xfrm>
            <a:off x="3436444" y="1168121"/>
            <a:ext cx="914400" cy="482352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dirty="0"/>
              <a:t>RCNA</a:t>
            </a:r>
            <a:endParaRPr lang="en-CA" dirty="0"/>
          </a:p>
        </p:txBody>
      </p:sp>
      <p:sp>
        <p:nvSpPr>
          <p:cNvPr id="2133" name="Rectangle: Rounded Corners 2132">
            <a:extLst>
              <a:ext uri="{FF2B5EF4-FFF2-40B4-BE49-F238E27FC236}">
                <a16:creationId xmlns:a16="http://schemas.microsoft.com/office/drawing/2014/main" id="{62B08606-F9FF-8D34-5522-D30EB739FD2C}"/>
              </a:ext>
            </a:extLst>
          </p:cNvPr>
          <p:cNvSpPr/>
          <p:nvPr/>
        </p:nvSpPr>
        <p:spPr bwMode="auto">
          <a:xfrm>
            <a:off x="3473138" y="1759266"/>
            <a:ext cx="914400" cy="482352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dirty="0"/>
              <a:t>NRC</a:t>
            </a:r>
            <a:endParaRPr lang="en-CA" dirty="0"/>
          </a:p>
        </p:txBody>
      </p:sp>
      <p:sp>
        <p:nvSpPr>
          <p:cNvPr id="2134" name="Rectangle: Rounded Corners 2133">
            <a:extLst>
              <a:ext uri="{FF2B5EF4-FFF2-40B4-BE49-F238E27FC236}">
                <a16:creationId xmlns:a16="http://schemas.microsoft.com/office/drawing/2014/main" id="{B4E787A3-2F2B-FAE8-FB41-B31B454BD64F}"/>
              </a:ext>
            </a:extLst>
          </p:cNvPr>
          <p:cNvSpPr/>
          <p:nvPr/>
        </p:nvSpPr>
        <p:spPr bwMode="auto">
          <a:xfrm>
            <a:off x="44606" y="1172224"/>
            <a:ext cx="1211291" cy="482352"/>
          </a:xfrm>
          <a:prstGeom prst="roundRect">
            <a:avLst>
              <a:gd name="adj" fmla="val 50000"/>
            </a:avLst>
          </a:prstGeom>
          <a:solidFill>
            <a:srgbClr val="FF9933"/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dirty="0"/>
              <a:t>GGNNA</a:t>
            </a:r>
            <a:endParaRPr lang="en-CA" dirty="0"/>
          </a:p>
        </p:txBody>
      </p:sp>
      <p:sp>
        <p:nvSpPr>
          <p:cNvPr id="2135" name="Rectangle: Rounded Corners 2134">
            <a:extLst>
              <a:ext uri="{FF2B5EF4-FFF2-40B4-BE49-F238E27FC236}">
                <a16:creationId xmlns:a16="http://schemas.microsoft.com/office/drawing/2014/main" id="{58B6E7BF-7B44-37FA-9F5D-65943522434A}"/>
              </a:ext>
            </a:extLst>
          </p:cNvPr>
          <p:cNvSpPr/>
          <p:nvPr/>
        </p:nvSpPr>
        <p:spPr bwMode="auto">
          <a:xfrm>
            <a:off x="8050088" y="1144048"/>
            <a:ext cx="914400" cy="482352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dirty="0"/>
              <a:t>RCNA</a:t>
            </a:r>
            <a:endParaRPr lang="en-CA" dirty="0"/>
          </a:p>
        </p:txBody>
      </p:sp>
      <p:sp>
        <p:nvSpPr>
          <p:cNvPr id="2136" name="Rectangle: Rounded Corners 2135">
            <a:extLst>
              <a:ext uri="{FF2B5EF4-FFF2-40B4-BE49-F238E27FC236}">
                <a16:creationId xmlns:a16="http://schemas.microsoft.com/office/drawing/2014/main" id="{91584608-1396-6E15-8429-1FF8D44A45D7}"/>
              </a:ext>
            </a:extLst>
          </p:cNvPr>
          <p:cNvSpPr/>
          <p:nvPr/>
        </p:nvSpPr>
        <p:spPr bwMode="auto">
          <a:xfrm>
            <a:off x="8077856" y="1686389"/>
            <a:ext cx="914400" cy="482352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dirty="0"/>
              <a:t>NRC</a:t>
            </a:r>
            <a:endParaRPr lang="en-CA" dirty="0"/>
          </a:p>
        </p:txBody>
      </p:sp>
      <p:cxnSp>
        <p:nvCxnSpPr>
          <p:cNvPr id="2137" name="Straight Connector 2136">
            <a:extLst>
              <a:ext uri="{FF2B5EF4-FFF2-40B4-BE49-F238E27FC236}">
                <a16:creationId xmlns:a16="http://schemas.microsoft.com/office/drawing/2014/main" id="{BB2FE2BF-AF83-138B-088A-B886BB7ABB7F}"/>
              </a:ext>
            </a:extLst>
          </p:cNvPr>
          <p:cNvCxnSpPr>
            <a:cxnSpLocks/>
            <a:stCxn id="2132" idx="3"/>
            <a:endCxn id="2135" idx="1"/>
          </p:cNvCxnSpPr>
          <p:nvPr/>
        </p:nvCxnSpPr>
        <p:spPr bwMode="auto">
          <a:xfrm flipV="1">
            <a:off x="4350844" y="1385224"/>
            <a:ext cx="3699244" cy="24073"/>
          </a:xfrm>
          <a:prstGeom prst="line">
            <a:avLst/>
          </a:prstGeom>
          <a:solidFill>
            <a:schemeClr val="tx1"/>
          </a:solidFill>
          <a:ln w="38100" cap="flat" cmpd="sng" algn="ctr">
            <a:solidFill>
              <a:srgbClr val="0070C0"/>
            </a:solidFill>
            <a:prstDash val="solid"/>
            <a:round/>
            <a:headEnd type="none" w="med" len="med"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140" name="Straight Connector 2139">
            <a:extLst>
              <a:ext uri="{FF2B5EF4-FFF2-40B4-BE49-F238E27FC236}">
                <a16:creationId xmlns:a16="http://schemas.microsoft.com/office/drawing/2014/main" id="{33669E2B-208F-70AD-E87D-B0DFC7D6C750}"/>
              </a:ext>
            </a:extLst>
          </p:cNvPr>
          <p:cNvCxnSpPr>
            <a:cxnSpLocks/>
            <a:stCxn id="2133" idx="3"/>
            <a:endCxn id="2136" idx="1"/>
          </p:cNvCxnSpPr>
          <p:nvPr/>
        </p:nvCxnSpPr>
        <p:spPr bwMode="auto">
          <a:xfrm flipV="1">
            <a:off x="4387538" y="1927565"/>
            <a:ext cx="3690318" cy="72877"/>
          </a:xfrm>
          <a:prstGeom prst="line">
            <a:avLst/>
          </a:prstGeom>
          <a:solidFill>
            <a:schemeClr val="tx1"/>
          </a:solidFill>
          <a:ln w="38100" cap="flat" cmpd="sng" algn="ctr">
            <a:solidFill>
              <a:srgbClr val="0070C0"/>
            </a:solidFill>
            <a:prstDash val="solid"/>
            <a:round/>
            <a:headEnd type="none" w="med" len="med"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151" name="Straight Connector 2150">
            <a:extLst>
              <a:ext uri="{FF2B5EF4-FFF2-40B4-BE49-F238E27FC236}">
                <a16:creationId xmlns:a16="http://schemas.microsoft.com/office/drawing/2014/main" id="{A74C42FD-1AF6-9C6E-C7BA-69E364C9AC35}"/>
              </a:ext>
            </a:extLst>
          </p:cNvPr>
          <p:cNvCxnSpPr>
            <a:cxnSpLocks/>
            <a:stCxn id="23" idx="0"/>
            <a:endCxn id="2077" idx="1"/>
          </p:cNvCxnSpPr>
          <p:nvPr/>
        </p:nvCxnSpPr>
        <p:spPr bwMode="auto">
          <a:xfrm flipV="1">
            <a:off x="4361292" y="3224899"/>
            <a:ext cx="70543" cy="1886833"/>
          </a:xfrm>
          <a:prstGeom prst="line">
            <a:avLst/>
          </a:prstGeom>
          <a:solidFill>
            <a:schemeClr val="tx1"/>
          </a:solidFill>
          <a:ln w="38100" cap="flat" cmpd="sng" algn="ctr">
            <a:solidFill>
              <a:srgbClr val="92D050"/>
            </a:solidFill>
            <a:prstDash val="solid"/>
            <a:round/>
            <a:headEnd type="none" w="med" len="med"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157" name="Rectangle: Rounded Corners 2156">
            <a:extLst>
              <a:ext uri="{FF2B5EF4-FFF2-40B4-BE49-F238E27FC236}">
                <a16:creationId xmlns:a16="http://schemas.microsoft.com/office/drawing/2014/main" id="{F1AC4CE6-F97C-E424-12F3-04C9924332C6}"/>
              </a:ext>
            </a:extLst>
          </p:cNvPr>
          <p:cNvSpPr/>
          <p:nvPr/>
        </p:nvSpPr>
        <p:spPr bwMode="auto">
          <a:xfrm>
            <a:off x="7904172" y="5062976"/>
            <a:ext cx="1060315" cy="482352"/>
          </a:xfrm>
          <a:prstGeom prst="roundRect">
            <a:avLst>
              <a:gd name="adj" fmla="val 50000"/>
            </a:avLst>
          </a:prstGeom>
          <a:solidFill>
            <a:srgbClr val="FFCC00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dirty="0"/>
              <a:t>CRCNA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942152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50"/>
                                        <p:tgtEl>
                                          <p:spTgt spid="20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2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20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2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2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20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500"/>
                                        <p:tgtEl>
                                          <p:spTgt spid="2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8" dur="500"/>
                                        <p:tgtEl>
                                          <p:spTgt spid="2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00"/>
                            </p:stCondLst>
                            <p:childTnLst>
                              <p:par>
                                <p:cTn id="10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500"/>
                            </p:stCondLst>
                            <p:childTnLst>
                              <p:par>
                                <p:cTn id="1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500"/>
                            </p:stCondLst>
                            <p:childTnLst>
                              <p:par>
                                <p:cTn id="1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500"/>
                            </p:stCondLst>
                            <p:childTnLst>
                              <p:par>
                                <p:cTn id="1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1" dur="500"/>
                                        <p:tgtEl>
                                          <p:spTgt spid="2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500"/>
                            </p:stCondLst>
                            <p:childTnLst>
                              <p:par>
                                <p:cTn id="14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5" dur="500"/>
                                        <p:tgtEl>
                                          <p:spTgt spid="2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8" dur="500"/>
                                        <p:tgtEl>
                                          <p:spTgt spid="2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1" dur="500"/>
                                        <p:tgtEl>
                                          <p:spTgt spid="2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1000"/>
                            </p:stCondLst>
                            <p:childTnLst>
                              <p:par>
                                <p:cTn id="15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9" dur="500"/>
                                        <p:tgtEl>
                                          <p:spTgt spid="2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8" dur="250"/>
                                        <p:tgtEl>
                                          <p:spTgt spid="2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250"/>
                            </p:stCondLst>
                            <p:childTnLst>
                              <p:par>
                                <p:cTn id="17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6" dur="500"/>
                                        <p:tgtEl>
                                          <p:spTgt spid="2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500"/>
                            </p:stCondLst>
                            <p:childTnLst>
                              <p:par>
                                <p:cTn id="17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500"/>
                            </p:stCondLst>
                            <p:childTnLst>
                              <p:par>
                                <p:cTn id="18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3" dur="500"/>
                                        <p:tgtEl>
                                          <p:spTgt spid="2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1000"/>
                            </p:stCondLst>
                            <p:childTnLst>
                              <p:par>
                                <p:cTn id="18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1" dur="500"/>
                                        <p:tgtEl>
                                          <p:spTgt spid="2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500"/>
                            </p:stCondLst>
                            <p:childTnLst>
                              <p:par>
                                <p:cTn id="19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500"/>
                            </p:stCondLst>
                            <p:childTnLst>
                              <p:par>
                                <p:cTn id="19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8" dur="500"/>
                                        <p:tgtEl>
                                          <p:spTgt spid="2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65" grpId="0" animBg="1"/>
      <p:bldP spid="2089" grpId="0" animBg="1"/>
      <p:bldP spid="23" grpId="0" animBg="1"/>
      <p:bldP spid="55" grpId="0" animBg="1"/>
      <p:bldP spid="30" grpId="0" animBg="1"/>
      <p:bldP spid="37" grpId="0" animBg="1"/>
      <p:bldP spid="41" grpId="0" animBg="1"/>
      <p:bldP spid="49" grpId="0" animBg="1"/>
      <p:bldP spid="53" grpId="0" animBg="1"/>
      <p:bldP spid="56" grpId="0" animBg="1"/>
      <p:bldP spid="2077" grpId="0" animBg="1"/>
      <p:bldP spid="2082" grpId="0" animBg="1"/>
      <p:bldP spid="2066" grpId="0" animBg="1"/>
      <p:bldP spid="2110" grpId="0" animBg="1"/>
      <p:bldP spid="2113" grpId="0" animBg="1"/>
      <p:bldP spid="2122" grpId="0" animBg="1"/>
      <p:bldP spid="2132" grpId="0" animBg="1"/>
      <p:bldP spid="2133" grpId="0" animBg="1"/>
      <p:bldP spid="2135" grpId="0" animBg="1"/>
      <p:bldP spid="2136" grpId="0" animBg="1"/>
      <p:bldP spid="215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D6AD11-DA79-46EA-A865-B5768E0E8134}"/>
              </a:ext>
            </a:extLst>
          </p:cNvPr>
          <p:cNvSpPr>
            <a:spLocks noGrp="1"/>
          </p:cNvSpPr>
          <p:nvPr>
            <p:ph type="title"/>
          </p:nvPr>
        </p:nvSpPr>
        <p:spPr>
          <a:gradFill>
            <a:gsLst>
              <a:gs pos="0">
                <a:srgbClr val="FF0000"/>
              </a:gs>
              <a:gs pos="100000">
                <a:srgbClr val="0070C0"/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/>
          <a:lstStyle/>
          <a:p>
            <a:r>
              <a:rPr lang="en-CA" dirty="0"/>
              <a:t>Reformed Congregations NA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06E29D-08C4-40F1-A6C3-61318C28BE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/>
              <a:t>Many sorts, main ones for North America:</a:t>
            </a:r>
          </a:p>
          <a:p>
            <a:pPr lvl="1"/>
            <a:r>
              <a:rPr lang="en-CA" dirty="0">
                <a:solidFill>
                  <a:srgbClr val="00FF00"/>
                </a:solidFill>
              </a:rPr>
              <a:t>Netherlands Reformed Congregations </a:t>
            </a:r>
            <a:r>
              <a:rPr lang="en-CA" dirty="0"/>
              <a:t>(NRC)</a:t>
            </a:r>
          </a:p>
          <a:p>
            <a:pPr lvl="1"/>
            <a:r>
              <a:rPr lang="en-CA" dirty="0">
                <a:solidFill>
                  <a:srgbClr val="00FF00"/>
                </a:solidFill>
              </a:rPr>
              <a:t>Reformed Congregations in North America </a:t>
            </a:r>
            <a:r>
              <a:rPr lang="en-CA" dirty="0"/>
              <a:t>(RCNA)</a:t>
            </a:r>
          </a:p>
          <a:p>
            <a:r>
              <a:rPr lang="en-CA" dirty="0">
                <a:solidFill>
                  <a:srgbClr val="00CCFF"/>
                </a:solidFill>
              </a:rPr>
              <a:t>1993</a:t>
            </a:r>
            <a:r>
              <a:rPr lang="en-CA" dirty="0"/>
              <a:t>: schism in </a:t>
            </a:r>
            <a:r>
              <a:rPr lang="en-CA" dirty="0">
                <a:solidFill>
                  <a:srgbClr val="00FF00"/>
                </a:solidFill>
              </a:rPr>
              <a:t>Netherlands Reformed Congregation</a:t>
            </a:r>
          </a:p>
          <a:p>
            <a:pPr lvl="1"/>
            <a:r>
              <a:rPr lang="en-CA" dirty="0"/>
              <a:t>Issues: Offer of the Gospel, church governance</a:t>
            </a:r>
          </a:p>
          <a:p>
            <a:pPr lvl="1"/>
            <a:r>
              <a:rPr lang="en-CA" dirty="0"/>
              <a:t>Formation of </a:t>
            </a:r>
            <a:r>
              <a:rPr lang="en-CA" dirty="0">
                <a:solidFill>
                  <a:srgbClr val="00FF00"/>
                </a:solidFill>
              </a:rPr>
              <a:t>Heritage Reformed Congregations (HRC)</a:t>
            </a:r>
          </a:p>
          <a:p>
            <a:pPr lvl="1"/>
            <a:endParaRPr lang="en-CA" dirty="0">
              <a:solidFill>
                <a:srgbClr val="00FF00"/>
              </a:solidFill>
            </a:endParaRPr>
          </a:p>
          <a:p>
            <a:r>
              <a:rPr lang="en-CA" dirty="0">
                <a:solidFill>
                  <a:srgbClr val="00CCFF"/>
                </a:solidFill>
              </a:rPr>
              <a:t>2016</a:t>
            </a:r>
            <a:r>
              <a:rPr lang="en-CA" dirty="0">
                <a:solidFill>
                  <a:srgbClr val="00FF00"/>
                </a:solidFill>
              </a:rPr>
              <a:t>: FRCNA</a:t>
            </a:r>
            <a:r>
              <a:rPr lang="en-CA" dirty="0"/>
              <a:t> and </a:t>
            </a:r>
            <a:r>
              <a:rPr lang="en-CA" dirty="0">
                <a:solidFill>
                  <a:srgbClr val="00FF00"/>
                </a:solidFill>
              </a:rPr>
              <a:t>HRC</a:t>
            </a:r>
            <a:r>
              <a:rPr lang="en-CA" dirty="0"/>
              <a:t> began merger talks</a:t>
            </a:r>
          </a:p>
          <a:p>
            <a:pPr lvl="1"/>
            <a:r>
              <a:rPr lang="en-CA" dirty="0"/>
              <a:t>These have since stalled</a:t>
            </a:r>
          </a:p>
          <a:p>
            <a:pPr lvl="1"/>
            <a:endParaRPr lang="en-CA" dirty="0">
              <a:solidFill>
                <a:srgbClr val="00FF00"/>
              </a:solidFill>
            </a:endParaRPr>
          </a:p>
          <a:p>
            <a:pPr lvl="1"/>
            <a:endParaRPr lang="en-CA" dirty="0">
              <a:solidFill>
                <a:srgbClr val="00FF00"/>
              </a:solidFill>
            </a:endParaRPr>
          </a:p>
          <a:p>
            <a:endParaRPr lang="en-CA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F4FDC2C-7B22-4D04-9726-5F5EA6B3130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142548"/>
            <a:ext cx="1008112" cy="85790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EF5C86F-1DD5-41A1-91E8-1E59446A46A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122" y="129055"/>
            <a:ext cx="1008112" cy="857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5136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879491-DCDC-EAB9-58B9-F600001805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36EEE8-6BF1-A70E-5C8D-0B116CA5E0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Psalm 122:3</a:t>
            </a:r>
            <a:endParaRPr lang="en-C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521D7D-3EE1-470B-DC65-F9E4BCDA5F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9632" y="1219200"/>
            <a:ext cx="7884368" cy="5638800"/>
          </a:xfrm>
        </p:spPr>
        <p:txBody>
          <a:bodyPr/>
          <a:lstStyle/>
          <a:p>
            <a:pPr marL="0" indent="0">
              <a:spcBef>
                <a:spcPts val="300"/>
              </a:spcBef>
              <a:buNone/>
            </a:pPr>
            <a:r>
              <a:rPr lang="en-CA" dirty="0"/>
              <a:t>Pray </a:t>
            </a:r>
            <a:r>
              <a:rPr lang="en-CA" i="1" dirty="0"/>
              <a:t>that Jerusa</a:t>
            </a:r>
            <a:r>
              <a:rPr lang="en-CA" dirty="0"/>
              <a:t>lem be blest:</a:t>
            </a:r>
          </a:p>
          <a:p>
            <a:pPr marL="0" indent="0">
              <a:spcBef>
                <a:spcPts val="300"/>
              </a:spcBef>
              <a:buNone/>
            </a:pPr>
            <a:r>
              <a:rPr lang="en-CA" dirty="0"/>
              <a:t>“May </a:t>
            </a:r>
            <a:r>
              <a:rPr lang="en-CA" i="1" dirty="0"/>
              <a:t>peace pre</a:t>
            </a:r>
            <a:r>
              <a:rPr lang="en-CA" dirty="0"/>
              <a:t>vail with</a:t>
            </a:r>
            <a:r>
              <a:rPr lang="en-CA" i="1" dirty="0"/>
              <a:t>in your </a:t>
            </a:r>
            <a:r>
              <a:rPr lang="en-CA" dirty="0"/>
              <a:t>walls,</a:t>
            </a:r>
          </a:p>
          <a:p>
            <a:pPr marL="0" indent="0">
              <a:spcBef>
                <a:spcPts val="300"/>
              </a:spcBef>
              <a:buNone/>
            </a:pPr>
            <a:r>
              <a:rPr lang="en-CA" dirty="0"/>
              <a:t>and </a:t>
            </a:r>
            <a:r>
              <a:rPr lang="en-CA" i="1" dirty="0"/>
              <a:t>safety </a:t>
            </a:r>
            <a:r>
              <a:rPr lang="en-CA" dirty="0"/>
              <a:t>in your </a:t>
            </a:r>
            <a:r>
              <a:rPr lang="en-CA" i="1" dirty="0"/>
              <a:t>cita</a:t>
            </a:r>
            <a:r>
              <a:rPr lang="en-CA" dirty="0"/>
              <a:t>dels.</a:t>
            </a:r>
          </a:p>
          <a:p>
            <a:pPr marL="0" indent="0">
              <a:spcBef>
                <a:spcPts val="300"/>
              </a:spcBef>
              <a:buNone/>
            </a:pPr>
            <a:r>
              <a:rPr lang="en-CA" dirty="0"/>
              <a:t>May </a:t>
            </a:r>
            <a:r>
              <a:rPr lang="en-CA" i="1" dirty="0"/>
              <a:t>those who love you </a:t>
            </a:r>
            <a:r>
              <a:rPr lang="en-CA" dirty="0"/>
              <a:t>there find rest.”</a:t>
            </a:r>
          </a:p>
          <a:p>
            <a:pPr marL="0" indent="0">
              <a:spcBef>
                <a:spcPts val="300"/>
              </a:spcBef>
              <a:buNone/>
            </a:pPr>
            <a:r>
              <a:rPr lang="en-CA" dirty="0"/>
              <a:t>Now </a:t>
            </a:r>
            <a:r>
              <a:rPr lang="en-CA" i="1" dirty="0"/>
              <a:t>for the sake of friends and </a:t>
            </a:r>
            <a:r>
              <a:rPr lang="en-CA" dirty="0"/>
              <a:t>kin,</a:t>
            </a:r>
          </a:p>
          <a:p>
            <a:pPr marL="0" indent="0">
              <a:spcBef>
                <a:spcPts val="300"/>
              </a:spcBef>
              <a:buNone/>
            </a:pPr>
            <a:r>
              <a:rPr lang="en-CA" dirty="0"/>
              <a:t>Je</a:t>
            </a:r>
            <a:r>
              <a:rPr lang="en-CA" i="1" dirty="0"/>
              <a:t>rusalem, I say a</a:t>
            </a:r>
            <a:r>
              <a:rPr lang="en-CA" dirty="0"/>
              <a:t>gain:</a:t>
            </a:r>
          </a:p>
          <a:p>
            <a:pPr marL="0" indent="0">
              <a:spcBef>
                <a:spcPts val="300"/>
              </a:spcBef>
              <a:buNone/>
            </a:pPr>
            <a:r>
              <a:rPr lang="en-CA" dirty="0"/>
              <a:t>“May </a:t>
            </a:r>
            <a:r>
              <a:rPr lang="en-CA" i="1" dirty="0"/>
              <a:t>lasting peace be yours </a:t>
            </a:r>
            <a:r>
              <a:rPr lang="en-CA" dirty="0"/>
              <a:t>to </a:t>
            </a:r>
            <a:r>
              <a:rPr lang="en-CA" i="1" dirty="0"/>
              <a:t>cher</a:t>
            </a:r>
            <a:r>
              <a:rPr lang="en-CA" dirty="0"/>
              <a:t>ish.”</a:t>
            </a:r>
          </a:p>
          <a:p>
            <a:pPr marL="0" indent="0">
              <a:spcBef>
                <a:spcPts val="300"/>
              </a:spcBef>
              <a:buNone/>
            </a:pPr>
            <a:r>
              <a:rPr lang="en-CA" dirty="0"/>
              <a:t>And </a:t>
            </a:r>
            <a:r>
              <a:rPr lang="en-CA" i="1" dirty="0"/>
              <a:t>mindful that the </a:t>
            </a:r>
            <a:r>
              <a:rPr lang="en-CA" dirty="0"/>
              <a:t>God of grace</a:t>
            </a:r>
          </a:p>
          <a:p>
            <a:pPr marL="0" indent="0">
              <a:spcBef>
                <a:spcPts val="300"/>
              </a:spcBef>
              <a:buNone/>
            </a:pPr>
            <a:r>
              <a:rPr lang="en-CA" dirty="0"/>
              <a:t>has </a:t>
            </a:r>
            <a:r>
              <a:rPr lang="en-CA" i="1" dirty="0"/>
              <a:t>in your midst his </a:t>
            </a:r>
            <a:r>
              <a:rPr lang="en-CA" dirty="0"/>
              <a:t>dwelling place,</a:t>
            </a:r>
          </a:p>
          <a:p>
            <a:pPr marL="0" indent="0">
              <a:spcBef>
                <a:spcPts val="300"/>
              </a:spcBef>
              <a:buNone/>
            </a:pPr>
            <a:r>
              <a:rPr lang="en-CA" dirty="0"/>
              <a:t>I </a:t>
            </a:r>
            <a:r>
              <a:rPr lang="en-CA" i="1" dirty="0"/>
              <a:t>pray that </a:t>
            </a:r>
            <a:r>
              <a:rPr lang="en-CA" dirty="0"/>
              <a:t>you may </a:t>
            </a:r>
            <a:r>
              <a:rPr lang="en-CA" i="1" dirty="0"/>
              <a:t>thrive and </a:t>
            </a:r>
            <a:r>
              <a:rPr lang="en-CA" dirty="0"/>
              <a:t>flourish.</a:t>
            </a:r>
          </a:p>
          <a:p>
            <a:pPr marL="0" indent="0">
              <a:spcBef>
                <a:spcPts val="300"/>
              </a:spcBef>
              <a:buNone/>
            </a:pPr>
            <a:endParaRPr lang="en-CA" sz="1600" dirty="0"/>
          </a:p>
          <a:p>
            <a:pPr marL="0" indent="0" algn="r">
              <a:buNone/>
            </a:pPr>
            <a:r>
              <a:rPr lang="en-CA" dirty="0"/>
              <a:t>Read: Acts 18:1-11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E106237-656A-7058-E938-8FB56580422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142550"/>
            <a:ext cx="1008112" cy="85790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9802485-4404-FAE0-C584-1717C9286D9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122" y="129057"/>
            <a:ext cx="1008112" cy="857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2597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C2DC83-F173-CD19-97C9-EAF7F453B4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0CF005-AD25-C75C-8742-2E55B5C56E3D}"/>
              </a:ext>
            </a:extLst>
          </p:cNvPr>
          <p:cNvSpPr>
            <a:spLocks noGrp="1"/>
          </p:cNvSpPr>
          <p:nvPr>
            <p:ph type="title"/>
          </p:nvPr>
        </p:nvSpPr>
        <p:spPr>
          <a:gradFill>
            <a:gsLst>
              <a:gs pos="0">
                <a:srgbClr val="FF0000"/>
              </a:gs>
              <a:gs pos="100000">
                <a:srgbClr val="0070C0"/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/>
          <a:lstStyle/>
          <a:p>
            <a:r>
              <a:rPr lang="en-CA" dirty="0"/>
              <a:t>CRC / OCRC / URC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6E7E3B-7FBF-3504-0E87-9034939E03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/>
              <a:t>Around </a:t>
            </a:r>
            <a:r>
              <a:rPr lang="en-CA" dirty="0">
                <a:solidFill>
                  <a:srgbClr val="00CCFF"/>
                </a:solidFill>
              </a:rPr>
              <a:t>1980</a:t>
            </a:r>
            <a:r>
              <a:rPr lang="en-CA" dirty="0"/>
              <a:t>: doctrinal tolerance </a:t>
            </a:r>
            <a:br>
              <a:rPr lang="en-CA" dirty="0"/>
            </a:br>
            <a:r>
              <a:rPr lang="en-CA" dirty="0"/>
              <a:t>increases</a:t>
            </a:r>
          </a:p>
          <a:p>
            <a:pPr lvl="1"/>
            <a:r>
              <a:rPr lang="en-CA" dirty="0"/>
              <a:t>E.g. evolutionism, Biblical inerrancy</a:t>
            </a:r>
          </a:p>
          <a:p>
            <a:pPr lvl="1"/>
            <a:r>
              <a:rPr lang="en-CA" dirty="0"/>
              <a:t>Concerned Members :</a:t>
            </a:r>
          </a:p>
          <a:p>
            <a:pPr lvl="2"/>
            <a:r>
              <a:rPr lang="en-CA" dirty="0"/>
              <a:t>Formation of Mid-America Reformed Seminary</a:t>
            </a:r>
          </a:p>
          <a:p>
            <a:pPr lvl="2"/>
            <a:r>
              <a:rPr lang="en-CA" dirty="0"/>
              <a:t>Join CanRC</a:t>
            </a:r>
            <a:r>
              <a:rPr lang="en-CA" dirty="0">
                <a:solidFill>
                  <a:srgbClr val="00FF00"/>
                </a:solidFill>
              </a:rPr>
              <a:t> </a:t>
            </a:r>
            <a:r>
              <a:rPr lang="en-CA" dirty="0"/>
              <a:t>(especially Surrey-Maranatha)</a:t>
            </a:r>
          </a:p>
          <a:p>
            <a:pPr lvl="2"/>
            <a:r>
              <a:rPr lang="en-CA" dirty="0"/>
              <a:t>Formed </a:t>
            </a:r>
            <a:r>
              <a:rPr lang="en-CA" dirty="0">
                <a:solidFill>
                  <a:srgbClr val="00FF00"/>
                </a:solidFill>
              </a:rPr>
              <a:t>Orthodox Christian Reformed Churches </a:t>
            </a:r>
            <a:r>
              <a:rPr lang="en-CA" dirty="0"/>
              <a:t>(OCRC)</a:t>
            </a:r>
            <a:r>
              <a:rPr lang="en-CA" dirty="0">
                <a:solidFill>
                  <a:srgbClr val="00FF00"/>
                </a:solidFill>
              </a:rPr>
              <a:t> </a:t>
            </a:r>
            <a:r>
              <a:rPr lang="en-CA" dirty="0"/>
              <a:t>in </a:t>
            </a:r>
            <a:r>
              <a:rPr lang="en-CA" dirty="0">
                <a:solidFill>
                  <a:srgbClr val="00CCFF"/>
                </a:solidFill>
              </a:rPr>
              <a:t>1988</a:t>
            </a:r>
          </a:p>
          <a:p>
            <a:r>
              <a:rPr lang="en-CA" dirty="0"/>
              <a:t>Around </a:t>
            </a:r>
            <a:r>
              <a:rPr lang="en-CA" dirty="0">
                <a:solidFill>
                  <a:srgbClr val="00CCFF"/>
                </a:solidFill>
              </a:rPr>
              <a:t>1990</a:t>
            </a:r>
            <a:r>
              <a:rPr lang="en-CA" dirty="0"/>
              <a:t>: more doctrinal tolerance</a:t>
            </a:r>
          </a:p>
          <a:p>
            <a:pPr lvl="1"/>
            <a:r>
              <a:rPr lang="en-CA" dirty="0"/>
              <a:t>E.g. women in office</a:t>
            </a:r>
          </a:p>
          <a:p>
            <a:pPr lvl="1"/>
            <a:r>
              <a:rPr lang="en-CA" dirty="0"/>
              <a:t>Formation of </a:t>
            </a:r>
            <a:r>
              <a:rPr lang="en-CA" dirty="0">
                <a:solidFill>
                  <a:srgbClr val="00FF00"/>
                </a:solidFill>
              </a:rPr>
              <a:t>Independent Christian Reformed Churches</a:t>
            </a:r>
          </a:p>
          <a:p>
            <a:pPr lvl="1"/>
            <a:r>
              <a:rPr lang="en-CA" dirty="0">
                <a:solidFill>
                  <a:srgbClr val="00CCFF"/>
                </a:solidFill>
              </a:rPr>
              <a:t>1995</a:t>
            </a:r>
            <a:r>
              <a:rPr lang="en-CA" dirty="0"/>
              <a:t>: formation of the </a:t>
            </a:r>
            <a:r>
              <a:rPr lang="en-CA" dirty="0">
                <a:solidFill>
                  <a:srgbClr val="00FF00"/>
                </a:solidFill>
              </a:rPr>
              <a:t>United Reformed Churches in North America </a:t>
            </a:r>
            <a:r>
              <a:rPr lang="en-CA" dirty="0"/>
              <a:t>(URCNA)</a:t>
            </a:r>
          </a:p>
          <a:p>
            <a:pPr lvl="1"/>
            <a:endParaRPr lang="en-CA" dirty="0"/>
          </a:p>
          <a:p>
            <a:endParaRPr lang="en-CA" dirty="0"/>
          </a:p>
        </p:txBody>
      </p:sp>
      <p:pic>
        <p:nvPicPr>
          <p:cNvPr id="2050" name="Picture 2" descr="Image result for christian reformed churches history">
            <a:extLst>
              <a:ext uri="{FF2B5EF4-FFF2-40B4-BE49-F238E27FC236}">
                <a16:creationId xmlns:a16="http://schemas.microsoft.com/office/drawing/2014/main" id="{F0FD7523-F4F2-8C50-00AF-CB85053223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7959" y="1219200"/>
            <a:ext cx="2016225" cy="967788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CEDAC46-6975-D715-3EE0-4EC8DEA3F32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142548"/>
            <a:ext cx="1008112" cy="85790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49EB076-CBF1-0297-37C3-154A4F40BAE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122" y="129055"/>
            <a:ext cx="1008112" cy="857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24833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8D0511-5683-9848-B2ED-E0F070910A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24DCEE-7115-9C86-081D-89A5CCA0FA25}"/>
              </a:ext>
            </a:extLst>
          </p:cNvPr>
          <p:cNvSpPr>
            <a:spLocks noGrp="1"/>
          </p:cNvSpPr>
          <p:nvPr>
            <p:ph type="title"/>
          </p:nvPr>
        </p:nvSpPr>
        <p:spPr>
          <a:gradFill>
            <a:gsLst>
              <a:gs pos="0">
                <a:srgbClr val="FF0000"/>
              </a:gs>
              <a:gs pos="100000">
                <a:srgbClr val="0070C0"/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/>
          <a:lstStyle/>
          <a:p>
            <a:r>
              <a:rPr lang="en-CA" dirty="0"/>
              <a:t>OCRC / URC / CREC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46FEDF-CA73-35AB-33D9-5B5D90FDBE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>
                <a:solidFill>
                  <a:srgbClr val="00B0F0"/>
                </a:solidFill>
              </a:rPr>
              <a:t>1988</a:t>
            </a:r>
            <a:r>
              <a:rPr lang="en-CA" dirty="0"/>
              <a:t>: an OCRC joins the PRC</a:t>
            </a:r>
          </a:p>
          <a:p>
            <a:r>
              <a:rPr lang="en-CA" dirty="0">
                <a:solidFill>
                  <a:srgbClr val="00B0F0"/>
                </a:solidFill>
              </a:rPr>
              <a:t>2004</a:t>
            </a:r>
            <a:r>
              <a:rPr lang="en-CA" dirty="0"/>
              <a:t>: conflict within URCNA over </a:t>
            </a:r>
            <a:r>
              <a:rPr lang="en-CA" dirty="0" err="1"/>
              <a:t>paedocommunion</a:t>
            </a:r>
            <a:endParaRPr lang="en-CA" dirty="0"/>
          </a:p>
          <a:p>
            <a:pPr lvl="1"/>
            <a:r>
              <a:rPr lang="en-CA" dirty="0"/>
              <a:t>Groups leave URCNA to join the Confederation of Reformed Evangelicals (CRE)</a:t>
            </a:r>
          </a:p>
          <a:p>
            <a:pPr lvl="1"/>
            <a:r>
              <a:rPr lang="en-CA" dirty="0"/>
              <a:t>2004: Renamed Confederation of Reformed Evangelical Churches</a:t>
            </a:r>
          </a:p>
          <a:p>
            <a:pPr lvl="1"/>
            <a:r>
              <a:rPr lang="en-CA" dirty="0"/>
              <a:t>2011: Renamed </a:t>
            </a:r>
            <a:r>
              <a:rPr lang="en-CA" dirty="0">
                <a:solidFill>
                  <a:srgbClr val="00FF00"/>
                </a:solidFill>
              </a:rPr>
              <a:t>Communion of Reformed Evangelical Churches </a:t>
            </a:r>
            <a:r>
              <a:rPr lang="en-CA" dirty="0"/>
              <a:t>(CREC)</a:t>
            </a:r>
          </a:p>
          <a:p>
            <a:r>
              <a:rPr lang="en-CA" dirty="0">
                <a:solidFill>
                  <a:srgbClr val="00B0F0"/>
                </a:solidFill>
              </a:rPr>
              <a:t>2008</a:t>
            </a:r>
            <a:r>
              <a:rPr lang="en-CA" dirty="0"/>
              <a:t>: the OCRC is absorbed by the URCNA</a:t>
            </a:r>
          </a:p>
          <a:p>
            <a:endParaRPr lang="en-CA" dirty="0">
              <a:solidFill>
                <a:srgbClr val="00FF00"/>
              </a:solidFill>
            </a:endParaRPr>
          </a:p>
          <a:p>
            <a:pPr lvl="1"/>
            <a:endParaRPr lang="en-CA" dirty="0"/>
          </a:p>
          <a:p>
            <a:endParaRPr lang="en-CA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A2DD2F7-B272-20CF-A08B-0A9CCF04783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142548"/>
            <a:ext cx="1008112" cy="85790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011C138-39BB-75A1-AC7C-E180B3C10C8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122" y="129055"/>
            <a:ext cx="1008112" cy="857903"/>
          </a:xfrm>
          <a:prstGeom prst="rect">
            <a:avLst/>
          </a:prstGeom>
        </p:spPr>
      </p:pic>
      <p:pic>
        <p:nvPicPr>
          <p:cNvPr id="3074" name="Picture 2" descr="undefined">
            <a:extLst>
              <a:ext uri="{FF2B5EF4-FFF2-40B4-BE49-F238E27FC236}">
                <a16:creationId xmlns:a16="http://schemas.microsoft.com/office/drawing/2014/main" id="{B7EE94FE-105A-24BE-93C3-2CF8525994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4100314"/>
            <a:ext cx="1538486" cy="1538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432020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D6AD11-DA79-46EA-A865-B5768E0E8134}"/>
              </a:ext>
            </a:extLst>
          </p:cNvPr>
          <p:cNvSpPr>
            <a:spLocks noGrp="1"/>
          </p:cNvSpPr>
          <p:nvPr>
            <p:ph type="title"/>
          </p:nvPr>
        </p:nvSpPr>
        <p:spPr>
          <a:gradFill>
            <a:gsLst>
              <a:gs pos="0">
                <a:srgbClr val="FF0000"/>
              </a:gs>
              <a:gs pos="100000">
                <a:srgbClr val="0070C0"/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/>
          <a:lstStyle/>
          <a:p>
            <a:r>
              <a:rPr lang="en-CA" dirty="0"/>
              <a:t>Reformed Church in America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06E29D-08C4-40F1-A6C3-61318C28BE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>
                <a:solidFill>
                  <a:srgbClr val="00B0F0"/>
                </a:solidFill>
              </a:rPr>
              <a:t>2021</a:t>
            </a:r>
            <a:r>
              <a:rPr lang="en-CA" dirty="0"/>
              <a:t>: A group of churches leave the RCA to form the Alliance of Reformed Churches</a:t>
            </a:r>
          </a:p>
          <a:p>
            <a:pPr lvl="1"/>
            <a:r>
              <a:rPr lang="en-CA" dirty="0"/>
              <a:t>Issue: same sex marriage</a:t>
            </a:r>
          </a:p>
          <a:p>
            <a:pPr lvl="1"/>
            <a:r>
              <a:rPr lang="en-CA" dirty="0"/>
              <a:t>Currently ~180 churches</a:t>
            </a:r>
          </a:p>
          <a:p>
            <a:pPr lvl="1"/>
            <a:endParaRPr lang="en-CA" dirty="0"/>
          </a:p>
          <a:p>
            <a:pPr lvl="1"/>
            <a:r>
              <a:rPr lang="en-CA" dirty="0"/>
              <a:t>Estimate: RCA has lost 30% of its churches</a:t>
            </a:r>
            <a:br>
              <a:rPr lang="en-CA" dirty="0"/>
            </a:br>
            <a:r>
              <a:rPr lang="en-CA" dirty="0"/>
              <a:t>and almost 50% of its membership</a:t>
            </a:r>
          </a:p>
          <a:p>
            <a:pPr lvl="1"/>
            <a:endParaRPr lang="en-CA" dirty="0"/>
          </a:p>
          <a:p>
            <a:r>
              <a:rPr lang="en-CA" dirty="0"/>
              <a:t>In Canada: </a:t>
            </a:r>
            <a:r>
              <a:rPr lang="en-CA" dirty="0">
                <a:solidFill>
                  <a:srgbClr val="00FF00"/>
                </a:solidFill>
              </a:rPr>
              <a:t>Reformation Canada Network</a:t>
            </a:r>
            <a:r>
              <a:rPr lang="en-CA" dirty="0"/>
              <a:t> (RCN)</a:t>
            </a:r>
          </a:p>
          <a:p>
            <a:pPr lvl="1"/>
            <a:r>
              <a:rPr lang="en-CA" dirty="0"/>
              <a:t>9 in BC, 1 in MB, 5 in 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6211986-7D66-4558-B39E-EB70062779B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142548"/>
            <a:ext cx="1008112" cy="85790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30C8C7E-9A83-4CB7-9C1F-FA3D775586B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122" y="129055"/>
            <a:ext cx="1008112" cy="85790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9D3DB12-3F1B-B30F-AD95-0D0C4FE7A7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88224" y="1988840"/>
            <a:ext cx="1990725" cy="21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17683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C30FF2-335E-097E-CDEE-C24C69F1D7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A87BF95-6E7E-4A4C-6A9E-339B86D41CA2}"/>
              </a:ext>
            </a:extLst>
          </p:cNvPr>
          <p:cNvSpPr txBox="1">
            <a:spLocks/>
          </p:cNvSpPr>
          <p:nvPr/>
        </p:nvSpPr>
        <p:spPr bwMode="auto">
          <a:xfrm>
            <a:off x="0" y="0"/>
            <a:ext cx="9144000" cy="1143000"/>
          </a:xfrm>
          <a:prstGeom prst="rect">
            <a:avLst/>
          </a:prstGeom>
          <a:gradFill>
            <a:gsLst>
              <a:gs pos="0">
                <a:srgbClr val="FF0000"/>
              </a:gs>
              <a:gs pos="100000">
                <a:srgbClr val="0070C0"/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CA" dirty="0">
                <a:latin typeface="Calibri" panose="020F0502020204030204" pitchFamily="34" charset="0"/>
                <a:cs typeface="Calibri" panose="020F0502020204030204" pitchFamily="34" charset="0"/>
              </a:rPr>
              <a:t>North America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3EBFC4D-C2EB-9748-954B-268F7500D9B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122" y="129055"/>
            <a:ext cx="1008112" cy="857903"/>
          </a:xfrm>
          <a:prstGeom prst="rect">
            <a:avLst/>
          </a:prstGeom>
        </p:spPr>
      </p:pic>
      <p:sp>
        <p:nvSpPr>
          <p:cNvPr id="2103" name="Oval 2102">
            <a:extLst>
              <a:ext uri="{FF2B5EF4-FFF2-40B4-BE49-F238E27FC236}">
                <a16:creationId xmlns:a16="http://schemas.microsoft.com/office/drawing/2014/main" id="{9AA162E5-F44F-F0D7-E00C-9F88AD5B8A77}"/>
              </a:ext>
            </a:extLst>
          </p:cNvPr>
          <p:cNvSpPr/>
          <p:nvPr/>
        </p:nvSpPr>
        <p:spPr bwMode="auto">
          <a:xfrm>
            <a:off x="1115616" y="281714"/>
            <a:ext cx="1476070" cy="588155"/>
          </a:xfrm>
          <a:prstGeom prst="ellipse">
            <a:avLst/>
          </a:prstGeom>
          <a:solidFill>
            <a:srgbClr val="00B0F0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CA" sz="2800" i="1" dirty="0">
                <a:latin typeface="Arial Narrow" panose="020B0606020202030204" pitchFamily="34" charset="0"/>
              </a:rPr>
              <a:t>1980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CE939B60-F7EE-C8B4-25C4-40B513075842}"/>
              </a:ext>
            </a:extLst>
          </p:cNvPr>
          <p:cNvSpPr/>
          <p:nvPr/>
        </p:nvSpPr>
        <p:spPr bwMode="auto">
          <a:xfrm>
            <a:off x="-16900" y="5842711"/>
            <a:ext cx="1171396" cy="482352"/>
          </a:xfrm>
          <a:prstGeom prst="roundRect">
            <a:avLst>
              <a:gd name="adj" fmla="val 50000"/>
            </a:avLst>
          </a:prstGeom>
          <a:solidFill>
            <a:srgbClr val="FFCC00"/>
          </a:solidFill>
          <a:ln w="9525" cap="flat" cmpd="sng" algn="ctr">
            <a:solidFill>
              <a:srgbClr val="FFCC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dirty="0"/>
              <a:t>C</a:t>
            </a:r>
            <a:r>
              <a:rPr lang="en-CA" dirty="0"/>
              <a:t>RCNA</a:t>
            </a:r>
          </a:p>
        </p:txBody>
      </p: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BC170B77-70FF-ADCB-2C12-7D510CA77050}"/>
              </a:ext>
            </a:extLst>
          </p:cNvPr>
          <p:cNvCxnSpPr>
            <a:cxnSpLocks/>
            <a:stCxn id="2082" idx="3"/>
            <a:endCxn id="5" idx="1"/>
          </p:cNvCxnSpPr>
          <p:nvPr/>
        </p:nvCxnSpPr>
        <p:spPr bwMode="auto">
          <a:xfrm>
            <a:off x="1198738" y="4172702"/>
            <a:ext cx="6726135" cy="12767"/>
          </a:xfrm>
          <a:prstGeom prst="line">
            <a:avLst/>
          </a:prstGeom>
          <a:solidFill>
            <a:schemeClr val="tx1"/>
          </a:solidFill>
          <a:ln w="38100" cap="flat" cmpd="sng" algn="ctr">
            <a:solidFill>
              <a:srgbClr val="92D050"/>
            </a:solidFill>
            <a:prstDash val="solid"/>
            <a:round/>
            <a:headEnd type="none" w="med" len="med"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id="{156A030B-A184-04BD-2DAE-D2FF8E5BAF1E}"/>
              </a:ext>
            </a:extLst>
          </p:cNvPr>
          <p:cNvSpPr/>
          <p:nvPr/>
        </p:nvSpPr>
        <p:spPr bwMode="auto">
          <a:xfrm>
            <a:off x="5380" y="3400859"/>
            <a:ext cx="914400" cy="482352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dirty="0"/>
              <a:t>PRCA</a:t>
            </a:r>
            <a:endParaRPr lang="en-CA" dirty="0"/>
          </a:p>
        </p:txBody>
      </p: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ACF9259C-9CC8-B9BC-5737-26F108CD4268}"/>
              </a:ext>
            </a:extLst>
          </p:cNvPr>
          <p:cNvSpPr/>
          <p:nvPr/>
        </p:nvSpPr>
        <p:spPr bwMode="auto">
          <a:xfrm>
            <a:off x="24696" y="6373378"/>
            <a:ext cx="914400" cy="482352"/>
          </a:xfrm>
          <a:prstGeom prst="roundRect">
            <a:avLst>
              <a:gd name="adj" fmla="val 50000"/>
            </a:avLst>
          </a:prstGeom>
          <a:solidFill>
            <a:srgbClr val="FF99CC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dirty="0"/>
              <a:t>R</a:t>
            </a:r>
            <a:r>
              <a:rPr lang="en-CA" dirty="0"/>
              <a:t>CA</a:t>
            </a:r>
          </a:p>
        </p:txBody>
      </p:sp>
      <p:sp>
        <p:nvSpPr>
          <p:cNvPr id="2082" name="Rectangle: Rounded Corners 2081">
            <a:extLst>
              <a:ext uri="{FF2B5EF4-FFF2-40B4-BE49-F238E27FC236}">
                <a16:creationId xmlns:a16="http://schemas.microsoft.com/office/drawing/2014/main" id="{52BFEAED-1936-09BA-C4CF-736A4A4C4158}"/>
              </a:ext>
            </a:extLst>
          </p:cNvPr>
          <p:cNvSpPr/>
          <p:nvPr/>
        </p:nvSpPr>
        <p:spPr bwMode="auto">
          <a:xfrm>
            <a:off x="13064" y="3931526"/>
            <a:ext cx="1185674" cy="482352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 w="9525" cap="flat" cmpd="sng" algn="ctr">
            <a:solidFill>
              <a:srgbClr val="92D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dirty="0"/>
              <a:t>CanRC</a:t>
            </a:r>
            <a:endParaRPr lang="en-CA" dirty="0"/>
          </a:p>
        </p:txBody>
      </p:sp>
      <p:sp>
        <p:nvSpPr>
          <p:cNvPr id="2113" name="Oval 2112">
            <a:extLst>
              <a:ext uri="{FF2B5EF4-FFF2-40B4-BE49-F238E27FC236}">
                <a16:creationId xmlns:a16="http://schemas.microsoft.com/office/drawing/2014/main" id="{DE6ED0D3-36B4-183B-F966-8BA5D0464252}"/>
              </a:ext>
            </a:extLst>
          </p:cNvPr>
          <p:cNvSpPr/>
          <p:nvPr/>
        </p:nvSpPr>
        <p:spPr bwMode="auto">
          <a:xfrm>
            <a:off x="2212494" y="1682330"/>
            <a:ext cx="542547" cy="359882"/>
          </a:xfrm>
          <a:prstGeom prst="ellipse">
            <a:avLst/>
          </a:prstGeom>
          <a:solidFill>
            <a:srgbClr val="00B0F0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CA" sz="1800" dirty="0">
                <a:latin typeface="Arial Narrow" panose="020B0606020202030204" pitchFamily="34" charset="0"/>
              </a:rPr>
              <a:t>1993</a:t>
            </a:r>
          </a:p>
        </p:txBody>
      </p:sp>
      <p:sp>
        <p:nvSpPr>
          <p:cNvPr id="2122" name="Rectangle: Rounded Corners 2121">
            <a:extLst>
              <a:ext uri="{FF2B5EF4-FFF2-40B4-BE49-F238E27FC236}">
                <a16:creationId xmlns:a16="http://schemas.microsoft.com/office/drawing/2014/main" id="{892F2656-AFA4-C15D-F9C9-BDD0F051BA4C}"/>
              </a:ext>
            </a:extLst>
          </p:cNvPr>
          <p:cNvSpPr/>
          <p:nvPr/>
        </p:nvSpPr>
        <p:spPr bwMode="auto">
          <a:xfrm>
            <a:off x="32999" y="2908777"/>
            <a:ext cx="1145804" cy="482352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dirty="0"/>
              <a:t>FRCNA</a:t>
            </a:r>
            <a:endParaRPr lang="en-CA" dirty="0"/>
          </a:p>
        </p:txBody>
      </p:sp>
      <p:sp>
        <p:nvSpPr>
          <p:cNvPr id="2135" name="Rectangle: Rounded Corners 2134">
            <a:extLst>
              <a:ext uri="{FF2B5EF4-FFF2-40B4-BE49-F238E27FC236}">
                <a16:creationId xmlns:a16="http://schemas.microsoft.com/office/drawing/2014/main" id="{A3FAD56F-2595-D269-3722-15C9D4F5AB93}"/>
              </a:ext>
            </a:extLst>
          </p:cNvPr>
          <p:cNvSpPr/>
          <p:nvPr/>
        </p:nvSpPr>
        <p:spPr bwMode="auto">
          <a:xfrm>
            <a:off x="51978" y="1272055"/>
            <a:ext cx="914400" cy="482352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dirty="0"/>
              <a:t>RCNA</a:t>
            </a:r>
            <a:endParaRPr lang="en-CA" dirty="0"/>
          </a:p>
        </p:txBody>
      </p:sp>
      <p:sp>
        <p:nvSpPr>
          <p:cNvPr id="2136" name="Rectangle: Rounded Corners 2135">
            <a:extLst>
              <a:ext uri="{FF2B5EF4-FFF2-40B4-BE49-F238E27FC236}">
                <a16:creationId xmlns:a16="http://schemas.microsoft.com/office/drawing/2014/main" id="{B96C04F0-783F-CA51-CB5F-F691CA8F8377}"/>
              </a:ext>
            </a:extLst>
          </p:cNvPr>
          <p:cNvSpPr/>
          <p:nvPr/>
        </p:nvSpPr>
        <p:spPr bwMode="auto">
          <a:xfrm>
            <a:off x="32999" y="1860002"/>
            <a:ext cx="914400" cy="482352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dirty="0"/>
              <a:t>NRC</a:t>
            </a:r>
            <a:endParaRPr lang="en-CA" dirty="0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217F05E-7778-6D60-AE41-F8075072F797}"/>
              </a:ext>
            </a:extLst>
          </p:cNvPr>
          <p:cNvSpPr/>
          <p:nvPr/>
        </p:nvSpPr>
        <p:spPr bwMode="auto">
          <a:xfrm>
            <a:off x="7924873" y="3944293"/>
            <a:ext cx="1185674" cy="482352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 w="9525" cap="flat" cmpd="sng" algn="ctr">
            <a:solidFill>
              <a:srgbClr val="92D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dirty="0"/>
              <a:t>CanRC</a:t>
            </a:r>
            <a:endParaRPr lang="en-CA" dirty="0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42B84F70-F71C-84A9-F254-261781D4DD47}"/>
              </a:ext>
            </a:extLst>
          </p:cNvPr>
          <p:cNvSpPr/>
          <p:nvPr/>
        </p:nvSpPr>
        <p:spPr bwMode="auto">
          <a:xfrm>
            <a:off x="8196147" y="6481506"/>
            <a:ext cx="914400" cy="314178"/>
          </a:xfrm>
          <a:prstGeom prst="roundRect">
            <a:avLst>
              <a:gd name="adj" fmla="val 50000"/>
            </a:avLst>
          </a:prstGeom>
          <a:solidFill>
            <a:srgbClr val="FF99CC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dirty="0"/>
              <a:t>RCA</a:t>
            </a:r>
            <a:endParaRPr lang="en-CA" dirty="0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51EA908-01BC-6A81-AB0E-66765AB7028C}"/>
              </a:ext>
            </a:extLst>
          </p:cNvPr>
          <p:cNvCxnSpPr>
            <a:cxnSpLocks/>
            <a:stCxn id="56" idx="3"/>
            <a:endCxn id="13" idx="1"/>
          </p:cNvCxnSpPr>
          <p:nvPr/>
        </p:nvCxnSpPr>
        <p:spPr bwMode="auto">
          <a:xfrm>
            <a:off x="939096" y="6614554"/>
            <a:ext cx="7257051" cy="24041"/>
          </a:xfrm>
          <a:prstGeom prst="line">
            <a:avLst/>
          </a:prstGeom>
          <a:solidFill>
            <a:schemeClr val="tx1"/>
          </a:solidFill>
          <a:ln w="38100" cap="flat" cmpd="sng" algn="ctr">
            <a:solidFill>
              <a:srgbClr val="FF99CC"/>
            </a:solidFill>
            <a:prstDash val="solid"/>
            <a:round/>
            <a:headEnd type="none" w="med" len="med"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20693F7-2158-F392-E7FD-2B3F90846574}"/>
              </a:ext>
            </a:extLst>
          </p:cNvPr>
          <p:cNvCxnSpPr>
            <a:cxnSpLocks/>
            <a:stCxn id="2135" idx="3"/>
            <a:endCxn id="24" idx="1"/>
          </p:cNvCxnSpPr>
          <p:nvPr/>
        </p:nvCxnSpPr>
        <p:spPr bwMode="auto">
          <a:xfrm>
            <a:off x="966378" y="1513231"/>
            <a:ext cx="7213638" cy="30410"/>
          </a:xfrm>
          <a:prstGeom prst="line">
            <a:avLst/>
          </a:prstGeom>
          <a:solidFill>
            <a:schemeClr val="tx1"/>
          </a:solidFill>
          <a:ln w="38100" cap="flat" cmpd="sng" algn="ctr">
            <a:solidFill>
              <a:srgbClr val="0070C0"/>
            </a:solidFill>
            <a:prstDash val="solid"/>
            <a:round/>
            <a:headEnd type="none" w="med" len="med"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3F493B49-FD86-20F5-E6D6-918C145492E2}"/>
              </a:ext>
            </a:extLst>
          </p:cNvPr>
          <p:cNvCxnSpPr>
            <a:cxnSpLocks/>
            <a:stCxn id="2136" idx="3"/>
            <a:endCxn id="25" idx="1"/>
          </p:cNvCxnSpPr>
          <p:nvPr/>
        </p:nvCxnSpPr>
        <p:spPr bwMode="auto">
          <a:xfrm>
            <a:off x="947399" y="2101178"/>
            <a:ext cx="7213638" cy="30410"/>
          </a:xfrm>
          <a:prstGeom prst="line">
            <a:avLst/>
          </a:prstGeom>
          <a:solidFill>
            <a:schemeClr val="tx1"/>
          </a:solidFill>
          <a:ln w="38100" cap="flat" cmpd="sng" algn="ctr">
            <a:solidFill>
              <a:srgbClr val="0070C0"/>
            </a:solidFill>
            <a:prstDash val="solid"/>
            <a:round/>
            <a:headEnd type="none" w="med" len="med"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42A8DC0E-72A0-453E-FDAC-80C4740B7FE2}"/>
              </a:ext>
            </a:extLst>
          </p:cNvPr>
          <p:cNvSpPr/>
          <p:nvPr/>
        </p:nvSpPr>
        <p:spPr bwMode="auto">
          <a:xfrm>
            <a:off x="8180016" y="1302465"/>
            <a:ext cx="914400" cy="482352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dirty="0"/>
              <a:t>RCNA</a:t>
            </a:r>
            <a:endParaRPr lang="en-CA" dirty="0"/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4121CF8B-483C-CA8F-8B99-F1F254AC224D}"/>
              </a:ext>
            </a:extLst>
          </p:cNvPr>
          <p:cNvSpPr/>
          <p:nvPr/>
        </p:nvSpPr>
        <p:spPr bwMode="auto">
          <a:xfrm>
            <a:off x="8161037" y="1890412"/>
            <a:ext cx="914400" cy="482352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dirty="0"/>
              <a:t>NRC</a:t>
            </a:r>
            <a:endParaRPr lang="en-CA" dirty="0"/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D103C094-ADD1-745E-67C2-2A63D3D435DF}"/>
              </a:ext>
            </a:extLst>
          </p:cNvPr>
          <p:cNvSpPr/>
          <p:nvPr/>
        </p:nvSpPr>
        <p:spPr bwMode="auto">
          <a:xfrm>
            <a:off x="8161037" y="2385540"/>
            <a:ext cx="914400" cy="482352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dirty="0"/>
              <a:t>HRC</a:t>
            </a:r>
            <a:endParaRPr lang="en-CA" dirty="0"/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66FEAAD3-D05D-591F-2F21-65445E21348D}"/>
              </a:ext>
            </a:extLst>
          </p:cNvPr>
          <p:cNvSpPr/>
          <p:nvPr/>
        </p:nvSpPr>
        <p:spPr bwMode="auto">
          <a:xfrm>
            <a:off x="7964743" y="2892920"/>
            <a:ext cx="1145804" cy="313605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dirty="0"/>
              <a:t>FRCNA</a:t>
            </a:r>
            <a:endParaRPr lang="en-CA" dirty="0"/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2C372F19-AACA-3D6D-1284-903D2944462D}"/>
              </a:ext>
            </a:extLst>
          </p:cNvPr>
          <p:cNvCxnSpPr>
            <a:cxnSpLocks/>
            <a:endCxn id="27" idx="1"/>
          </p:cNvCxnSpPr>
          <p:nvPr/>
        </p:nvCxnSpPr>
        <p:spPr bwMode="auto">
          <a:xfrm flipV="1">
            <a:off x="2483768" y="2626716"/>
            <a:ext cx="5677269" cy="5918"/>
          </a:xfrm>
          <a:prstGeom prst="line">
            <a:avLst/>
          </a:prstGeom>
          <a:solidFill>
            <a:schemeClr val="tx1"/>
          </a:solidFill>
          <a:ln w="38100" cap="flat" cmpd="sng" algn="ctr">
            <a:solidFill>
              <a:srgbClr val="0070C0"/>
            </a:solidFill>
            <a:prstDash val="solid"/>
            <a:round/>
            <a:headEnd type="none" w="med" len="med"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A973EB24-8E8A-18D6-7627-DD33005BAFAD}"/>
              </a:ext>
            </a:extLst>
          </p:cNvPr>
          <p:cNvCxnSpPr>
            <a:cxnSpLocks/>
            <a:stCxn id="2122" idx="3"/>
            <a:endCxn id="28" idx="1"/>
          </p:cNvCxnSpPr>
          <p:nvPr/>
        </p:nvCxnSpPr>
        <p:spPr bwMode="auto">
          <a:xfrm flipV="1">
            <a:off x="1178803" y="3049723"/>
            <a:ext cx="6785940" cy="100230"/>
          </a:xfrm>
          <a:prstGeom prst="line">
            <a:avLst/>
          </a:prstGeom>
          <a:solidFill>
            <a:schemeClr val="tx1"/>
          </a:solidFill>
          <a:ln w="38100" cap="flat" cmpd="sng" algn="ctr">
            <a:solidFill>
              <a:srgbClr val="0070C0"/>
            </a:solidFill>
            <a:prstDash val="solid"/>
            <a:round/>
            <a:headEnd type="none" w="med" len="med"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BDADC58C-EACC-4EDB-020B-20DA52214A11}"/>
              </a:ext>
            </a:extLst>
          </p:cNvPr>
          <p:cNvCxnSpPr>
            <a:cxnSpLocks/>
            <a:stCxn id="53" idx="3"/>
            <a:endCxn id="47" idx="1"/>
          </p:cNvCxnSpPr>
          <p:nvPr/>
        </p:nvCxnSpPr>
        <p:spPr bwMode="auto">
          <a:xfrm flipV="1">
            <a:off x="919780" y="3414420"/>
            <a:ext cx="7218336" cy="227615"/>
          </a:xfrm>
          <a:prstGeom prst="line">
            <a:avLst/>
          </a:prstGeom>
          <a:solidFill>
            <a:schemeClr val="tx1"/>
          </a:solidFill>
          <a:ln w="38100" cap="flat" cmpd="sng" algn="ctr">
            <a:solidFill>
              <a:srgbClr val="0070C0"/>
            </a:solidFill>
            <a:prstDash val="solid"/>
            <a:round/>
            <a:headEnd type="none" w="med" len="med"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0DD6C04E-00BB-E00B-2CF1-5D1C98AF844C}"/>
              </a:ext>
            </a:extLst>
          </p:cNvPr>
          <p:cNvSpPr/>
          <p:nvPr/>
        </p:nvSpPr>
        <p:spPr bwMode="auto">
          <a:xfrm>
            <a:off x="8138116" y="3253692"/>
            <a:ext cx="914400" cy="321455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dirty="0"/>
              <a:t>PRCA</a:t>
            </a:r>
            <a:endParaRPr lang="en-CA" dirty="0"/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A59EFD33-D288-DCB4-7919-BF11B72CCFE5}"/>
              </a:ext>
            </a:extLst>
          </p:cNvPr>
          <p:cNvCxnSpPr>
            <a:cxnSpLocks/>
            <a:stCxn id="26" idx="3"/>
            <a:endCxn id="57" idx="1"/>
          </p:cNvCxnSpPr>
          <p:nvPr/>
        </p:nvCxnSpPr>
        <p:spPr bwMode="auto">
          <a:xfrm flipV="1">
            <a:off x="1154496" y="5955795"/>
            <a:ext cx="6819123" cy="128092"/>
          </a:xfrm>
          <a:prstGeom prst="line">
            <a:avLst/>
          </a:prstGeom>
          <a:solidFill>
            <a:schemeClr val="tx1"/>
          </a:solidFill>
          <a:ln w="38100" cap="flat" cmpd="sng" algn="ctr">
            <a:solidFill>
              <a:srgbClr val="FFCC00"/>
            </a:solidFill>
            <a:prstDash val="solid"/>
            <a:round/>
            <a:headEnd type="none" w="med" len="med"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FE0F3F65-3E78-FCF1-3748-D7AB740878BA}"/>
              </a:ext>
            </a:extLst>
          </p:cNvPr>
          <p:cNvSpPr/>
          <p:nvPr/>
        </p:nvSpPr>
        <p:spPr bwMode="auto">
          <a:xfrm>
            <a:off x="7973619" y="5798706"/>
            <a:ext cx="1171396" cy="314178"/>
          </a:xfrm>
          <a:prstGeom prst="roundRect">
            <a:avLst>
              <a:gd name="adj" fmla="val 50000"/>
            </a:avLst>
          </a:prstGeom>
          <a:solidFill>
            <a:srgbClr val="FFCC00"/>
          </a:solidFill>
          <a:ln w="9525" cap="flat" cmpd="sng" algn="ctr">
            <a:solidFill>
              <a:srgbClr val="FFCC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dirty="0"/>
              <a:t>C</a:t>
            </a:r>
            <a:r>
              <a:rPr lang="en-CA" dirty="0"/>
              <a:t>RCNA</a:t>
            </a:r>
          </a:p>
        </p:txBody>
      </p:sp>
      <p:sp>
        <p:nvSpPr>
          <p:cNvPr id="2048" name="Rectangle: Rounded Corners 2047">
            <a:extLst>
              <a:ext uri="{FF2B5EF4-FFF2-40B4-BE49-F238E27FC236}">
                <a16:creationId xmlns:a16="http://schemas.microsoft.com/office/drawing/2014/main" id="{6E01C51F-D1CF-1D13-BFE0-52618C04FE29}"/>
              </a:ext>
            </a:extLst>
          </p:cNvPr>
          <p:cNvSpPr/>
          <p:nvPr/>
        </p:nvSpPr>
        <p:spPr bwMode="auto">
          <a:xfrm>
            <a:off x="8196146" y="5300297"/>
            <a:ext cx="914401" cy="482352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 w="9525" cap="flat" cmpd="sng" algn="ctr">
            <a:solidFill>
              <a:srgbClr val="92D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dirty="0"/>
              <a:t>CREC</a:t>
            </a:r>
            <a:endParaRPr lang="en-CA" dirty="0"/>
          </a:p>
        </p:txBody>
      </p:sp>
      <p:sp>
        <p:nvSpPr>
          <p:cNvPr id="2049" name="Rectangle: Rounded Corners 2048">
            <a:extLst>
              <a:ext uri="{FF2B5EF4-FFF2-40B4-BE49-F238E27FC236}">
                <a16:creationId xmlns:a16="http://schemas.microsoft.com/office/drawing/2014/main" id="{8251EC8A-961F-1340-83A7-E7ED80E347C8}"/>
              </a:ext>
            </a:extLst>
          </p:cNvPr>
          <p:cNvSpPr/>
          <p:nvPr/>
        </p:nvSpPr>
        <p:spPr bwMode="auto">
          <a:xfrm>
            <a:off x="7932255" y="4499074"/>
            <a:ext cx="1171396" cy="482352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 w="9525" cap="flat" cmpd="sng" algn="ctr">
            <a:solidFill>
              <a:srgbClr val="92D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dirty="0"/>
              <a:t>URCNA</a:t>
            </a:r>
            <a:endParaRPr lang="en-CA" dirty="0"/>
          </a:p>
        </p:txBody>
      </p:sp>
      <p:cxnSp>
        <p:nvCxnSpPr>
          <p:cNvPr id="2053" name="Straight Connector 2052">
            <a:extLst>
              <a:ext uri="{FF2B5EF4-FFF2-40B4-BE49-F238E27FC236}">
                <a16:creationId xmlns:a16="http://schemas.microsoft.com/office/drawing/2014/main" id="{942D435E-A385-09A0-8D1A-4DF778EA0009}"/>
              </a:ext>
            </a:extLst>
          </p:cNvPr>
          <p:cNvCxnSpPr>
            <a:cxnSpLocks/>
          </p:cNvCxnSpPr>
          <p:nvPr/>
        </p:nvCxnSpPr>
        <p:spPr bwMode="auto">
          <a:xfrm flipH="1">
            <a:off x="2483767" y="2091316"/>
            <a:ext cx="1" cy="545596"/>
          </a:xfrm>
          <a:prstGeom prst="line">
            <a:avLst/>
          </a:prstGeom>
          <a:solidFill>
            <a:schemeClr val="tx1"/>
          </a:solidFill>
          <a:ln w="381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057" name="Heart 2056">
            <a:extLst>
              <a:ext uri="{FF2B5EF4-FFF2-40B4-BE49-F238E27FC236}">
                <a16:creationId xmlns:a16="http://schemas.microsoft.com/office/drawing/2014/main" id="{45E40525-9162-2FB4-9F7E-B8B48C5DB5CE}"/>
              </a:ext>
            </a:extLst>
          </p:cNvPr>
          <p:cNvSpPr/>
          <p:nvPr/>
        </p:nvSpPr>
        <p:spPr bwMode="auto">
          <a:xfrm>
            <a:off x="8559317" y="2696212"/>
            <a:ext cx="254965" cy="305061"/>
          </a:xfrm>
          <a:prstGeom prst="heart">
            <a:avLst/>
          </a:prstGeom>
          <a:solidFill>
            <a:srgbClr val="FF0000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A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2058" name="Heart 2057">
            <a:extLst>
              <a:ext uri="{FF2B5EF4-FFF2-40B4-BE49-F238E27FC236}">
                <a16:creationId xmlns:a16="http://schemas.microsoft.com/office/drawing/2014/main" id="{97B43CD8-4010-517D-6F03-0BF62BB85315}"/>
              </a:ext>
            </a:extLst>
          </p:cNvPr>
          <p:cNvSpPr/>
          <p:nvPr/>
        </p:nvSpPr>
        <p:spPr bwMode="auto">
          <a:xfrm>
            <a:off x="8490754" y="4318113"/>
            <a:ext cx="254965" cy="305061"/>
          </a:xfrm>
          <a:prstGeom prst="heart">
            <a:avLst/>
          </a:prstGeom>
          <a:solidFill>
            <a:srgbClr val="FF0000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A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2059" name="Oval 2058">
            <a:extLst>
              <a:ext uri="{FF2B5EF4-FFF2-40B4-BE49-F238E27FC236}">
                <a16:creationId xmlns:a16="http://schemas.microsoft.com/office/drawing/2014/main" id="{5BFD9A72-7BAA-1990-E498-08FC65760B01}"/>
              </a:ext>
            </a:extLst>
          </p:cNvPr>
          <p:cNvSpPr/>
          <p:nvPr/>
        </p:nvSpPr>
        <p:spPr bwMode="auto">
          <a:xfrm>
            <a:off x="1254047" y="5894097"/>
            <a:ext cx="653657" cy="359882"/>
          </a:xfrm>
          <a:prstGeom prst="ellipse">
            <a:avLst/>
          </a:prstGeom>
          <a:solidFill>
            <a:srgbClr val="00B0F0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CA" sz="1800" dirty="0">
                <a:latin typeface="Arial Narrow" panose="020B0606020202030204" pitchFamily="34" charset="0"/>
              </a:rPr>
              <a:t>1980s</a:t>
            </a:r>
          </a:p>
        </p:txBody>
      </p:sp>
      <p:cxnSp>
        <p:nvCxnSpPr>
          <p:cNvPr id="2060" name="Straight Connector 2059">
            <a:extLst>
              <a:ext uri="{FF2B5EF4-FFF2-40B4-BE49-F238E27FC236}">
                <a16:creationId xmlns:a16="http://schemas.microsoft.com/office/drawing/2014/main" id="{33533EA8-276F-A509-31FE-98B979D6903C}"/>
              </a:ext>
            </a:extLst>
          </p:cNvPr>
          <p:cNvCxnSpPr>
            <a:cxnSpLocks/>
            <a:stCxn id="2059" idx="0"/>
          </p:cNvCxnSpPr>
          <p:nvPr/>
        </p:nvCxnSpPr>
        <p:spPr bwMode="auto">
          <a:xfrm flipV="1">
            <a:off x="1580876" y="4185469"/>
            <a:ext cx="0" cy="1708628"/>
          </a:xfrm>
          <a:prstGeom prst="line">
            <a:avLst/>
          </a:prstGeom>
          <a:solidFill>
            <a:schemeClr val="tx1"/>
          </a:solidFill>
          <a:ln w="38100" cap="flat" cmpd="sng" algn="ctr">
            <a:solidFill>
              <a:srgbClr val="92D050"/>
            </a:solidFill>
            <a:prstDash val="solid"/>
            <a:round/>
            <a:headEnd type="none" w="med" len="med"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063" name="Straight Connector 2062">
            <a:extLst>
              <a:ext uri="{FF2B5EF4-FFF2-40B4-BE49-F238E27FC236}">
                <a16:creationId xmlns:a16="http://schemas.microsoft.com/office/drawing/2014/main" id="{7A20E2CE-9468-AA86-10A2-1EEB4D13591F}"/>
              </a:ext>
            </a:extLst>
          </p:cNvPr>
          <p:cNvCxnSpPr>
            <a:cxnSpLocks/>
            <a:stCxn id="2059" idx="0"/>
            <a:endCxn id="2068" idx="1"/>
          </p:cNvCxnSpPr>
          <p:nvPr/>
        </p:nvCxnSpPr>
        <p:spPr bwMode="auto">
          <a:xfrm flipV="1">
            <a:off x="1580876" y="5368327"/>
            <a:ext cx="230332" cy="525770"/>
          </a:xfrm>
          <a:prstGeom prst="line">
            <a:avLst/>
          </a:prstGeom>
          <a:solidFill>
            <a:schemeClr val="tx1"/>
          </a:solidFill>
          <a:ln w="38100" cap="flat" cmpd="sng" algn="ctr">
            <a:solidFill>
              <a:srgbClr val="92D050"/>
            </a:solidFill>
            <a:prstDash val="solid"/>
            <a:round/>
            <a:headEnd type="none" w="med" len="med"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068" name="Rectangle: Rounded Corners 2067">
            <a:extLst>
              <a:ext uri="{FF2B5EF4-FFF2-40B4-BE49-F238E27FC236}">
                <a16:creationId xmlns:a16="http://schemas.microsoft.com/office/drawing/2014/main" id="{83EDAEC3-85CA-9D3A-AF9D-5551C2DD557A}"/>
              </a:ext>
            </a:extLst>
          </p:cNvPr>
          <p:cNvSpPr/>
          <p:nvPr/>
        </p:nvSpPr>
        <p:spPr bwMode="auto">
          <a:xfrm>
            <a:off x="1811208" y="5127151"/>
            <a:ext cx="914393" cy="482352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 w="9525" cap="flat" cmpd="sng" algn="ctr">
            <a:solidFill>
              <a:srgbClr val="92D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dirty="0"/>
              <a:t>OCRC</a:t>
            </a:r>
            <a:endParaRPr lang="en-CA" dirty="0"/>
          </a:p>
        </p:txBody>
      </p:sp>
      <p:sp>
        <p:nvSpPr>
          <p:cNvPr id="2073" name="Oval 2072">
            <a:extLst>
              <a:ext uri="{FF2B5EF4-FFF2-40B4-BE49-F238E27FC236}">
                <a16:creationId xmlns:a16="http://schemas.microsoft.com/office/drawing/2014/main" id="{F13AA3BD-FECA-2B25-E7D1-A9CDBA4CDBDF}"/>
              </a:ext>
            </a:extLst>
          </p:cNvPr>
          <p:cNvSpPr/>
          <p:nvPr/>
        </p:nvSpPr>
        <p:spPr bwMode="auto">
          <a:xfrm>
            <a:off x="2843808" y="5953450"/>
            <a:ext cx="653657" cy="359882"/>
          </a:xfrm>
          <a:prstGeom prst="ellipse">
            <a:avLst/>
          </a:prstGeom>
          <a:solidFill>
            <a:srgbClr val="00B0F0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CA" sz="1800" dirty="0">
                <a:latin typeface="Arial Narrow" panose="020B0606020202030204" pitchFamily="34" charset="0"/>
              </a:rPr>
              <a:t>1990s</a:t>
            </a:r>
          </a:p>
        </p:txBody>
      </p:sp>
      <p:cxnSp>
        <p:nvCxnSpPr>
          <p:cNvPr id="2074" name="Straight Connector 2073">
            <a:extLst>
              <a:ext uri="{FF2B5EF4-FFF2-40B4-BE49-F238E27FC236}">
                <a16:creationId xmlns:a16="http://schemas.microsoft.com/office/drawing/2014/main" id="{792C5F47-D984-2C37-ACE2-E336EEFE5EAD}"/>
              </a:ext>
            </a:extLst>
          </p:cNvPr>
          <p:cNvCxnSpPr>
            <a:cxnSpLocks/>
            <a:stCxn id="2073" idx="0"/>
            <a:endCxn id="2080" idx="2"/>
          </p:cNvCxnSpPr>
          <p:nvPr/>
        </p:nvCxnSpPr>
        <p:spPr bwMode="auto">
          <a:xfrm flipV="1">
            <a:off x="3170637" y="5004725"/>
            <a:ext cx="143974" cy="948725"/>
          </a:xfrm>
          <a:prstGeom prst="line">
            <a:avLst/>
          </a:prstGeom>
          <a:solidFill>
            <a:schemeClr val="tx1"/>
          </a:solidFill>
          <a:ln w="38100" cap="flat" cmpd="sng" algn="ctr">
            <a:solidFill>
              <a:srgbClr val="92D050"/>
            </a:solidFill>
            <a:prstDash val="solid"/>
            <a:round/>
            <a:headEnd type="none" w="med" len="med"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079" name="Straight Connector 2078">
            <a:extLst>
              <a:ext uri="{FF2B5EF4-FFF2-40B4-BE49-F238E27FC236}">
                <a16:creationId xmlns:a16="http://schemas.microsoft.com/office/drawing/2014/main" id="{D7B6BF7A-D3C2-66F1-EA42-1814AE20598E}"/>
              </a:ext>
            </a:extLst>
          </p:cNvPr>
          <p:cNvCxnSpPr>
            <a:cxnSpLocks/>
            <a:stCxn id="2080" idx="3"/>
            <a:endCxn id="2049" idx="1"/>
          </p:cNvCxnSpPr>
          <p:nvPr/>
        </p:nvCxnSpPr>
        <p:spPr bwMode="auto">
          <a:xfrm flipV="1">
            <a:off x="3900309" y="4740250"/>
            <a:ext cx="4031946" cy="23299"/>
          </a:xfrm>
          <a:prstGeom prst="line">
            <a:avLst/>
          </a:prstGeom>
          <a:solidFill>
            <a:schemeClr val="tx1"/>
          </a:solidFill>
          <a:ln w="38100" cap="flat" cmpd="sng" algn="ctr">
            <a:solidFill>
              <a:srgbClr val="92D050"/>
            </a:solidFill>
            <a:prstDash val="solid"/>
            <a:round/>
            <a:headEnd type="none" w="med" len="med"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080" name="Rectangle: Rounded Corners 2079">
            <a:extLst>
              <a:ext uri="{FF2B5EF4-FFF2-40B4-BE49-F238E27FC236}">
                <a16:creationId xmlns:a16="http://schemas.microsoft.com/office/drawing/2014/main" id="{36FEBFCD-2F09-63C4-C25B-A60B1ED2B71A}"/>
              </a:ext>
            </a:extLst>
          </p:cNvPr>
          <p:cNvSpPr/>
          <p:nvPr/>
        </p:nvSpPr>
        <p:spPr bwMode="auto">
          <a:xfrm>
            <a:off x="2728913" y="4522373"/>
            <a:ext cx="1171396" cy="482352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 w="9525" cap="flat" cmpd="sng" algn="ctr">
            <a:solidFill>
              <a:srgbClr val="92D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dirty="0"/>
              <a:t>URCNA</a:t>
            </a:r>
            <a:endParaRPr lang="en-CA" dirty="0"/>
          </a:p>
        </p:txBody>
      </p:sp>
      <p:sp>
        <p:nvSpPr>
          <p:cNvPr id="2097" name="Oval 2096">
            <a:extLst>
              <a:ext uri="{FF2B5EF4-FFF2-40B4-BE49-F238E27FC236}">
                <a16:creationId xmlns:a16="http://schemas.microsoft.com/office/drawing/2014/main" id="{5A1574C3-E89C-9B24-17A8-E0BE3DC30922}"/>
              </a:ext>
            </a:extLst>
          </p:cNvPr>
          <p:cNvSpPr/>
          <p:nvPr/>
        </p:nvSpPr>
        <p:spPr bwMode="auto">
          <a:xfrm>
            <a:off x="3431373" y="4916341"/>
            <a:ext cx="557161" cy="359882"/>
          </a:xfrm>
          <a:prstGeom prst="ellipse">
            <a:avLst/>
          </a:prstGeom>
          <a:solidFill>
            <a:srgbClr val="00B0F0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CA" sz="1800" dirty="0">
                <a:latin typeface="Arial Narrow" panose="020B0606020202030204" pitchFamily="34" charset="0"/>
              </a:rPr>
              <a:t>1995</a:t>
            </a:r>
          </a:p>
        </p:txBody>
      </p:sp>
      <p:cxnSp>
        <p:nvCxnSpPr>
          <p:cNvPr id="2099" name="Straight Connector 2098">
            <a:extLst>
              <a:ext uri="{FF2B5EF4-FFF2-40B4-BE49-F238E27FC236}">
                <a16:creationId xmlns:a16="http://schemas.microsoft.com/office/drawing/2014/main" id="{580BBCE7-1D7F-E8DC-7661-275B061E139F}"/>
              </a:ext>
            </a:extLst>
          </p:cNvPr>
          <p:cNvCxnSpPr>
            <a:cxnSpLocks/>
            <a:stCxn id="2068" idx="3"/>
          </p:cNvCxnSpPr>
          <p:nvPr/>
        </p:nvCxnSpPr>
        <p:spPr bwMode="auto">
          <a:xfrm flipV="1">
            <a:off x="2725601" y="5354285"/>
            <a:ext cx="3430575" cy="14042"/>
          </a:xfrm>
          <a:prstGeom prst="line">
            <a:avLst/>
          </a:prstGeom>
          <a:solidFill>
            <a:schemeClr val="tx1"/>
          </a:solidFill>
          <a:ln w="38100" cap="flat" cmpd="sng" algn="ctr">
            <a:solidFill>
              <a:srgbClr val="92D05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104" name="Oval 2103">
            <a:extLst>
              <a:ext uri="{FF2B5EF4-FFF2-40B4-BE49-F238E27FC236}">
                <a16:creationId xmlns:a16="http://schemas.microsoft.com/office/drawing/2014/main" id="{59D5D940-7FAA-C501-BAB5-B9C30B563838}"/>
              </a:ext>
            </a:extLst>
          </p:cNvPr>
          <p:cNvSpPr/>
          <p:nvPr/>
        </p:nvSpPr>
        <p:spPr bwMode="auto">
          <a:xfrm>
            <a:off x="5676387" y="4307662"/>
            <a:ext cx="557161" cy="359882"/>
          </a:xfrm>
          <a:prstGeom prst="ellipse">
            <a:avLst/>
          </a:prstGeom>
          <a:solidFill>
            <a:srgbClr val="00B0F0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800" dirty="0">
                <a:latin typeface="Arial Narrow" panose="020B0606020202030204" pitchFamily="34" charset="0"/>
              </a:rPr>
              <a:t>2</a:t>
            </a:r>
            <a:r>
              <a:rPr lang="en-CA" sz="1800" dirty="0">
                <a:latin typeface="Arial Narrow" panose="020B0606020202030204" pitchFamily="34" charset="0"/>
              </a:rPr>
              <a:t>008</a:t>
            </a:r>
          </a:p>
        </p:txBody>
      </p:sp>
      <p:cxnSp>
        <p:nvCxnSpPr>
          <p:cNvPr id="2105" name="Straight Connector 2104">
            <a:extLst>
              <a:ext uri="{FF2B5EF4-FFF2-40B4-BE49-F238E27FC236}">
                <a16:creationId xmlns:a16="http://schemas.microsoft.com/office/drawing/2014/main" id="{14E06B8E-51ED-F765-9D92-EC7E2BB21EF9}"/>
              </a:ext>
            </a:extLst>
          </p:cNvPr>
          <p:cNvCxnSpPr>
            <a:cxnSpLocks/>
          </p:cNvCxnSpPr>
          <p:nvPr/>
        </p:nvCxnSpPr>
        <p:spPr bwMode="auto">
          <a:xfrm flipV="1">
            <a:off x="6156176" y="4762350"/>
            <a:ext cx="0" cy="591935"/>
          </a:xfrm>
          <a:prstGeom prst="line">
            <a:avLst/>
          </a:prstGeom>
          <a:solidFill>
            <a:schemeClr val="tx1"/>
          </a:solidFill>
          <a:ln w="38100" cap="flat" cmpd="sng" algn="ctr">
            <a:solidFill>
              <a:srgbClr val="92D050"/>
            </a:solidFill>
            <a:prstDash val="solid"/>
            <a:round/>
            <a:headEnd type="none" w="med" len="med"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114" name="Straight Connector 2113">
            <a:extLst>
              <a:ext uri="{FF2B5EF4-FFF2-40B4-BE49-F238E27FC236}">
                <a16:creationId xmlns:a16="http://schemas.microsoft.com/office/drawing/2014/main" id="{F786EA2C-A121-5321-4F8B-AFDDBB82690D}"/>
              </a:ext>
            </a:extLst>
          </p:cNvPr>
          <p:cNvCxnSpPr>
            <a:cxnSpLocks/>
          </p:cNvCxnSpPr>
          <p:nvPr/>
        </p:nvCxnSpPr>
        <p:spPr bwMode="auto">
          <a:xfrm>
            <a:off x="5436096" y="4763791"/>
            <a:ext cx="0" cy="807114"/>
          </a:xfrm>
          <a:prstGeom prst="line">
            <a:avLst/>
          </a:prstGeom>
          <a:solidFill>
            <a:schemeClr val="tx1"/>
          </a:solidFill>
          <a:ln w="38100" cap="flat" cmpd="sng" algn="ctr">
            <a:solidFill>
              <a:srgbClr val="92D050"/>
            </a:solidFill>
            <a:prstDash val="solid"/>
            <a:round/>
            <a:headEnd type="none" w="med" len="med"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121" name="Straight Connector 2120">
            <a:extLst>
              <a:ext uri="{FF2B5EF4-FFF2-40B4-BE49-F238E27FC236}">
                <a16:creationId xmlns:a16="http://schemas.microsoft.com/office/drawing/2014/main" id="{9BE89054-0DCF-2819-A05A-ACBC5BEBAA03}"/>
              </a:ext>
            </a:extLst>
          </p:cNvPr>
          <p:cNvCxnSpPr>
            <a:cxnSpLocks/>
            <a:endCxn id="2048" idx="1"/>
          </p:cNvCxnSpPr>
          <p:nvPr/>
        </p:nvCxnSpPr>
        <p:spPr bwMode="auto">
          <a:xfrm>
            <a:off x="5085507" y="5541473"/>
            <a:ext cx="3110639" cy="0"/>
          </a:xfrm>
          <a:prstGeom prst="line">
            <a:avLst/>
          </a:prstGeom>
          <a:solidFill>
            <a:schemeClr val="tx1"/>
          </a:solidFill>
          <a:ln w="38100" cap="flat" cmpd="sng" algn="ctr">
            <a:solidFill>
              <a:srgbClr val="92D050"/>
            </a:solidFill>
            <a:prstDash val="solid"/>
            <a:round/>
            <a:headEnd type="none" w="med" len="med"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138" name="Straight Connector 2137">
            <a:extLst>
              <a:ext uri="{FF2B5EF4-FFF2-40B4-BE49-F238E27FC236}">
                <a16:creationId xmlns:a16="http://schemas.microsoft.com/office/drawing/2014/main" id="{43B6318E-CA7B-69CE-CD75-163657547920}"/>
              </a:ext>
            </a:extLst>
          </p:cNvPr>
          <p:cNvCxnSpPr>
            <a:cxnSpLocks/>
            <a:endCxn id="2141" idx="4"/>
          </p:cNvCxnSpPr>
          <p:nvPr/>
        </p:nvCxnSpPr>
        <p:spPr bwMode="auto">
          <a:xfrm flipV="1">
            <a:off x="5364088" y="3544618"/>
            <a:ext cx="0" cy="1832069"/>
          </a:xfrm>
          <a:prstGeom prst="line">
            <a:avLst/>
          </a:prstGeom>
          <a:solidFill>
            <a:schemeClr val="tx1"/>
          </a:solidFill>
          <a:ln w="38100" cap="flat" cmpd="sng" algn="ctr">
            <a:solidFill>
              <a:srgbClr val="0070C0"/>
            </a:solidFill>
            <a:prstDash val="solid"/>
            <a:round/>
            <a:headEnd type="none" w="med" len="med"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141" name="Oval 2140">
            <a:extLst>
              <a:ext uri="{FF2B5EF4-FFF2-40B4-BE49-F238E27FC236}">
                <a16:creationId xmlns:a16="http://schemas.microsoft.com/office/drawing/2014/main" id="{831066F2-E678-4804-686D-28C293F03A70}"/>
              </a:ext>
            </a:extLst>
          </p:cNvPr>
          <p:cNvSpPr/>
          <p:nvPr/>
        </p:nvSpPr>
        <p:spPr bwMode="auto">
          <a:xfrm>
            <a:off x="5085507" y="3184736"/>
            <a:ext cx="557161" cy="359882"/>
          </a:xfrm>
          <a:prstGeom prst="ellipse">
            <a:avLst/>
          </a:prstGeom>
          <a:solidFill>
            <a:srgbClr val="00B0F0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800" dirty="0">
                <a:latin typeface="Arial Narrow" panose="020B0606020202030204" pitchFamily="34" charset="0"/>
              </a:rPr>
              <a:t>2</a:t>
            </a:r>
            <a:r>
              <a:rPr lang="en-CA" sz="1800" dirty="0">
                <a:latin typeface="Arial Narrow" panose="020B0606020202030204" pitchFamily="34" charset="0"/>
              </a:rPr>
              <a:t>004</a:t>
            </a:r>
          </a:p>
        </p:txBody>
      </p:sp>
      <p:sp>
        <p:nvSpPr>
          <p:cNvPr id="2143" name="Oval 2142">
            <a:extLst>
              <a:ext uri="{FF2B5EF4-FFF2-40B4-BE49-F238E27FC236}">
                <a16:creationId xmlns:a16="http://schemas.microsoft.com/office/drawing/2014/main" id="{D1EEDACA-DF19-08FF-8DC6-83BACCCBF41E}"/>
              </a:ext>
            </a:extLst>
          </p:cNvPr>
          <p:cNvSpPr/>
          <p:nvPr/>
        </p:nvSpPr>
        <p:spPr bwMode="auto">
          <a:xfrm>
            <a:off x="4656985" y="5415520"/>
            <a:ext cx="557161" cy="359882"/>
          </a:xfrm>
          <a:prstGeom prst="ellipse">
            <a:avLst/>
          </a:prstGeom>
          <a:solidFill>
            <a:srgbClr val="00B0F0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800" dirty="0">
                <a:latin typeface="Arial Narrow" panose="020B0606020202030204" pitchFamily="34" charset="0"/>
              </a:rPr>
              <a:t>1998</a:t>
            </a:r>
            <a:endParaRPr lang="en-CA" sz="1800" dirty="0">
              <a:latin typeface="Arial Narrow" panose="020B0606020202030204" pitchFamily="34" charset="0"/>
            </a:endParaRPr>
          </a:p>
        </p:txBody>
      </p:sp>
      <p:sp>
        <p:nvSpPr>
          <p:cNvPr id="2144" name="Oval 2143">
            <a:extLst>
              <a:ext uri="{FF2B5EF4-FFF2-40B4-BE49-F238E27FC236}">
                <a16:creationId xmlns:a16="http://schemas.microsoft.com/office/drawing/2014/main" id="{D7A63F55-68AD-D99C-6707-1ABCC2D3C195}"/>
              </a:ext>
            </a:extLst>
          </p:cNvPr>
          <p:cNvSpPr/>
          <p:nvPr/>
        </p:nvSpPr>
        <p:spPr bwMode="auto">
          <a:xfrm>
            <a:off x="5157515" y="5614647"/>
            <a:ext cx="557161" cy="359882"/>
          </a:xfrm>
          <a:prstGeom prst="ellipse">
            <a:avLst/>
          </a:prstGeom>
          <a:solidFill>
            <a:srgbClr val="00B0F0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800" dirty="0">
                <a:latin typeface="Arial Narrow" panose="020B0606020202030204" pitchFamily="34" charset="0"/>
              </a:rPr>
              <a:t>2</a:t>
            </a:r>
            <a:r>
              <a:rPr lang="en-CA" sz="1800" dirty="0">
                <a:latin typeface="Arial Narrow" panose="020B0606020202030204" pitchFamily="34" charset="0"/>
              </a:rPr>
              <a:t>004</a:t>
            </a:r>
          </a:p>
        </p:txBody>
      </p:sp>
      <p:sp>
        <p:nvSpPr>
          <p:cNvPr id="2145" name="Oval 2144">
            <a:extLst>
              <a:ext uri="{FF2B5EF4-FFF2-40B4-BE49-F238E27FC236}">
                <a16:creationId xmlns:a16="http://schemas.microsoft.com/office/drawing/2014/main" id="{5F7B03A6-0021-2F8A-44A1-1A1829FCAE71}"/>
              </a:ext>
            </a:extLst>
          </p:cNvPr>
          <p:cNvSpPr/>
          <p:nvPr/>
        </p:nvSpPr>
        <p:spPr bwMode="auto">
          <a:xfrm>
            <a:off x="7003166" y="6481506"/>
            <a:ext cx="557161" cy="359882"/>
          </a:xfrm>
          <a:prstGeom prst="ellipse">
            <a:avLst/>
          </a:prstGeom>
          <a:solidFill>
            <a:srgbClr val="00B0F0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800" dirty="0">
                <a:latin typeface="Arial Narrow" panose="020B0606020202030204" pitchFamily="34" charset="0"/>
              </a:rPr>
              <a:t>2</a:t>
            </a:r>
            <a:r>
              <a:rPr lang="en-CA" sz="1800" dirty="0">
                <a:latin typeface="Arial Narrow" panose="020B0606020202030204" pitchFamily="34" charset="0"/>
              </a:rPr>
              <a:t>021</a:t>
            </a:r>
          </a:p>
        </p:txBody>
      </p:sp>
      <p:sp>
        <p:nvSpPr>
          <p:cNvPr id="2153" name="Rectangle: Rounded Corners 2152">
            <a:extLst>
              <a:ext uri="{FF2B5EF4-FFF2-40B4-BE49-F238E27FC236}">
                <a16:creationId xmlns:a16="http://schemas.microsoft.com/office/drawing/2014/main" id="{4EECEADF-5380-77D1-7F7A-6CF8B98BE260}"/>
              </a:ext>
            </a:extLst>
          </p:cNvPr>
          <p:cNvSpPr/>
          <p:nvPr/>
        </p:nvSpPr>
        <p:spPr bwMode="auto">
          <a:xfrm>
            <a:off x="7738947" y="6119086"/>
            <a:ext cx="1364704" cy="314178"/>
          </a:xfrm>
          <a:prstGeom prst="roundRect">
            <a:avLst>
              <a:gd name="adj" fmla="val 50000"/>
            </a:avLst>
          </a:prstGeom>
          <a:solidFill>
            <a:srgbClr val="FF99CC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dirty="0"/>
              <a:t>ARC/RCN</a:t>
            </a:r>
            <a:endParaRPr lang="en-CA" dirty="0"/>
          </a:p>
        </p:txBody>
      </p:sp>
      <p:cxnSp>
        <p:nvCxnSpPr>
          <p:cNvPr id="2154" name="Straight Connector 2153">
            <a:extLst>
              <a:ext uri="{FF2B5EF4-FFF2-40B4-BE49-F238E27FC236}">
                <a16:creationId xmlns:a16="http://schemas.microsoft.com/office/drawing/2014/main" id="{49A1D217-8C74-61A7-25B8-D806ACA4A90C}"/>
              </a:ext>
            </a:extLst>
          </p:cNvPr>
          <p:cNvCxnSpPr>
            <a:cxnSpLocks/>
            <a:stCxn id="2145" idx="7"/>
            <a:endCxn id="2153" idx="1"/>
          </p:cNvCxnSpPr>
          <p:nvPr/>
        </p:nvCxnSpPr>
        <p:spPr bwMode="auto">
          <a:xfrm flipV="1">
            <a:off x="7478733" y="6276175"/>
            <a:ext cx="260214" cy="258034"/>
          </a:xfrm>
          <a:prstGeom prst="line">
            <a:avLst/>
          </a:prstGeom>
          <a:solidFill>
            <a:schemeClr val="tx1"/>
          </a:solidFill>
          <a:ln w="38100" cap="flat" cmpd="sng" algn="ctr">
            <a:solidFill>
              <a:srgbClr val="FF99CC"/>
            </a:solidFill>
            <a:prstDash val="solid"/>
            <a:round/>
            <a:headEnd type="none" w="med" len="med"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157" name="Oval 2156">
            <a:extLst>
              <a:ext uri="{FF2B5EF4-FFF2-40B4-BE49-F238E27FC236}">
                <a16:creationId xmlns:a16="http://schemas.microsoft.com/office/drawing/2014/main" id="{44ADC65B-2481-E426-E0FA-5F596D8DD9FB}"/>
              </a:ext>
            </a:extLst>
          </p:cNvPr>
          <p:cNvSpPr/>
          <p:nvPr/>
        </p:nvSpPr>
        <p:spPr bwMode="auto">
          <a:xfrm>
            <a:off x="2298892" y="5489608"/>
            <a:ext cx="557161" cy="359882"/>
          </a:xfrm>
          <a:prstGeom prst="ellipse">
            <a:avLst/>
          </a:prstGeom>
          <a:solidFill>
            <a:srgbClr val="00B0F0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CA" sz="1800" dirty="0">
                <a:latin typeface="Arial Narrow" panose="020B0606020202030204" pitchFamily="34" charset="0"/>
              </a:rPr>
              <a:t>1988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F5C0A3F2-1726-D292-EC56-84E12CA415F5}"/>
              </a:ext>
            </a:extLst>
          </p:cNvPr>
          <p:cNvSpPr/>
          <p:nvPr/>
        </p:nvSpPr>
        <p:spPr bwMode="auto">
          <a:xfrm>
            <a:off x="7599367" y="333230"/>
            <a:ext cx="1476070" cy="588155"/>
          </a:xfrm>
          <a:prstGeom prst="ellipse">
            <a:avLst/>
          </a:prstGeom>
          <a:solidFill>
            <a:srgbClr val="00B0F0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2800" i="1" dirty="0">
                <a:latin typeface="Arial Narrow" panose="020B0606020202030204" pitchFamily="34" charset="0"/>
              </a:rPr>
              <a:t>2025</a:t>
            </a:r>
            <a:endParaRPr lang="en-CA" sz="2800" i="1" dirty="0">
              <a:latin typeface="Arial Narrow" panose="020B0606020202030204" pitchFamily="34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719C4E7-C2C6-AFBE-12E9-5F2AF4E0E3D9}"/>
              </a:ext>
            </a:extLst>
          </p:cNvPr>
          <p:cNvCxnSpPr>
            <a:cxnSpLocks/>
          </p:cNvCxnSpPr>
          <p:nvPr/>
        </p:nvCxnSpPr>
        <p:spPr bwMode="auto">
          <a:xfrm>
            <a:off x="7657353" y="3443188"/>
            <a:ext cx="503683" cy="303552"/>
          </a:xfrm>
          <a:prstGeom prst="line">
            <a:avLst/>
          </a:prstGeom>
          <a:solidFill>
            <a:schemeClr val="tx1"/>
          </a:solidFill>
          <a:ln w="38100" cap="flat" cmpd="sng" algn="ctr">
            <a:solidFill>
              <a:srgbClr val="0070C0"/>
            </a:solidFill>
            <a:prstDash val="solid"/>
            <a:round/>
            <a:headEnd type="none" w="med" len="med"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DC10BFDE-2FE3-A754-3C5B-606102448601}"/>
              </a:ext>
            </a:extLst>
          </p:cNvPr>
          <p:cNvSpPr/>
          <p:nvPr/>
        </p:nvSpPr>
        <p:spPr bwMode="auto">
          <a:xfrm>
            <a:off x="8138116" y="3609595"/>
            <a:ext cx="914400" cy="321455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dirty="0"/>
              <a:t>RPCA</a:t>
            </a:r>
            <a:endParaRPr lang="en-CA" dirty="0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3652B121-9BA7-BED9-546A-C04947E9D979}"/>
              </a:ext>
            </a:extLst>
          </p:cNvPr>
          <p:cNvSpPr/>
          <p:nvPr/>
        </p:nvSpPr>
        <p:spPr bwMode="auto">
          <a:xfrm>
            <a:off x="7165031" y="3479013"/>
            <a:ext cx="557161" cy="359882"/>
          </a:xfrm>
          <a:prstGeom prst="ellipse">
            <a:avLst/>
          </a:prstGeom>
          <a:solidFill>
            <a:srgbClr val="00B0F0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800" dirty="0">
                <a:latin typeface="Arial Narrow" panose="020B0606020202030204" pitchFamily="34" charset="0"/>
              </a:rPr>
              <a:t>2</a:t>
            </a:r>
            <a:r>
              <a:rPr lang="en-CA" sz="1800" dirty="0">
                <a:latin typeface="Arial Narrow" panose="020B0606020202030204" pitchFamily="34" charset="0"/>
              </a:rPr>
              <a:t>021</a:t>
            </a:r>
          </a:p>
        </p:txBody>
      </p:sp>
    </p:spTree>
    <p:extLst>
      <p:ext uri="{BB962C8B-B14F-4D97-AF65-F5344CB8AC3E}">
        <p14:creationId xmlns:p14="http://schemas.microsoft.com/office/powerpoint/2010/main" val="3358359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25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75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500"/>
                            </p:stCondLst>
                            <p:childTnLst>
                              <p:par>
                                <p:cTn id="9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250"/>
                                        <p:tgtEl>
                                          <p:spTgt spid="20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750"/>
                            </p:stCondLst>
                            <p:childTnLst>
                              <p:par>
                                <p:cTn id="9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750"/>
                            </p:stCondLst>
                            <p:childTnLst>
                              <p:par>
                                <p:cTn id="9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500"/>
                                        <p:tgtEl>
                                          <p:spTgt spid="2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500"/>
                            </p:stCondLst>
                            <p:childTnLst>
                              <p:par>
                                <p:cTn id="10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500"/>
                            </p:stCondLst>
                            <p:childTnLst>
                              <p:par>
                                <p:cTn id="1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8" dur="500"/>
                                        <p:tgtEl>
                                          <p:spTgt spid="2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500"/>
                            </p:stCondLst>
                            <p:childTnLst>
                              <p:par>
                                <p:cTn id="1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9" dur="500"/>
                                        <p:tgtEl>
                                          <p:spTgt spid="2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500"/>
                            </p:stCondLst>
                            <p:childTnLst>
                              <p:par>
                                <p:cTn id="1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7" dur="500"/>
                                        <p:tgtEl>
                                          <p:spTgt spid="2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1000"/>
                            </p:stCondLst>
                            <p:childTnLst>
                              <p:par>
                                <p:cTn id="13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5" dur="500"/>
                                        <p:tgtEl>
                                          <p:spTgt spid="2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9" dur="500"/>
                                        <p:tgtEl>
                                          <p:spTgt spid="2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1000"/>
                            </p:stCondLst>
                            <p:childTnLst>
                              <p:par>
                                <p:cTn id="15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1000"/>
                            </p:stCondLst>
                            <p:childTnLst>
                              <p:par>
                                <p:cTn id="15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6" dur="500"/>
                                        <p:tgtEl>
                                          <p:spTgt spid="2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1500"/>
                            </p:stCondLst>
                            <p:childTnLst>
                              <p:par>
                                <p:cTn id="15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5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500"/>
                            </p:stCondLst>
                            <p:childTnLst>
                              <p:par>
                                <p:cTn id="17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2" dur="500"/>
                                        <p:tgtEl>
                                          <p:spTgt spid="2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500"/>
                            </p:stCondLst>
                            <p:childTnLst>
                              <p:par>
                                <p:cTn id="18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13" grpId="0" animBg="1"/>
      <p:bldP spid="5" grpId="0" animBg="1"/>
      <p:bldP spid="13" grpId="0" animBg="1"/>
      <p:bldP spid="24" grpId="0" animBg="1"/>
      <p:bldP spid="25" grpId="0" animBg="1"/>
      <p:bldP spid="27" grpId="0" animBg="1"/>
      <p:bldP spid="28" grpId="0" animBg="1"/>
      <p:bldP spid="47" grpId="0" animBg="1"/>
      <p:bldP spid="57" grpId="0" animBg="1"/>
      <p:bldP spid="2048" grpId="0" animBg="1"/>
      <p:bldP spid="2049" grpId="0" animBg="1"/>
      <p:bldP spid="2057" grpId="0" animBg="1"/>
      <p:bldP spid="2058" grpId="0" animBg="1"/>
      <p:bldP spid="2059" grpId="0" animBg="1"/>
      <p:bldP spid="2068" grpId="0" animBg="1"/>
      <p:bldP spid="2073" grpId="0" animBg="1"/>
      <p:bldP spid="2080" grpId="0" animBg="1"/>
      <p:bldP spid="2097" grpId="0" animBg="1"/>
      <p:bldP spid="2104" grpId="0" animBg="1"/>
      <p:bldP spid="2141" grpId="0" animBg="1"/>
      <p:bldP spid="2143" grpId="0" animBg="1"/>
      <p:bldP spid="2144" grpId="0" animBg="1"/>
      <p:bldP spid="2145" grpId="0" animBg="1"/>
      <p:bldP spid="2153" grpId="0" animBg="1"/>
      <p:bldP spid="2157" grpId="0" animBg="1"/>
      <p:bldP spid="19" grpId="0" animBg="1"/>
      <p:bldP spid="2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265" y="97210"/>
            <a:ext cx="1951572" cy="897094"/>
          </a:xfrm>
          <a:prstGeom prst="rect">
            <a:avLst/>
          </a:prstGeom>
        </p:spPr>
      </p:pic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297499" y="4196051"/>
            <a:ext cx="8641080" cy="1714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4290" tIns="34290" rIns="34290" bIns="34290"/>
          <a:lstStyle>
            <a:lvl1pPr marL="342900" indent="-342900" algn="l" eaLnBrk="0" hangingPunct="0">
              <a:spcBef>
                <a:spcPts val="1800"/>
              </a:spcBef>
              <a:buSzPct val="171000"/>
              <a:buFont typeface="Gill Sans" charset="0"/>
              <a:buChar char="•"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3200">
                <a:solidFill>
                  <a:schemeClr val="tx1"/>
                </a:solidFill>
                <a:latin typeface="Gill Sans" charset="0"/>
                <a:ea typeface="ヒラギノ角ゴ Pro W3" charset="-128"/>
                <a:sym typeface="Gill Sans" charset="0"/>
              </a:defRPr>
            </a:lvl1pPr>
            <a:lvl2pPr marL="742950" indent="-285750" algn="l" eaLnBrk="0" hangingPunct="0">
              <a:spcBef>
                <a:spcPts val="1800"/>
              </a:spcBef>
              <a:buSzPct val="171000"/>
              <a:buFont typeface="Gill Sans" charset="0"/>
              <a:buChar char="•"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3200">
                <a:solidFill>
                  <a:schemeClr val="tx1"/>
                </a:solidFill>
                <a:latin typeface="Gill Sans" charset="0"/>
                <a:ea typeface="ヒラギノ角ゴ Pro W3" charset="-128"/>
                <a:sym typeface="Gill Sans" charset="0"/>
              </a:defRPr>
            </a:lvl2pPr>
            <a:lvl3pPr marL="1143000" indent="-228600" algn="l" eaLnBrk="0" hangingPunct="0">
              <a:spcBef>
                <a:spcPts val="1800"/>
              </a:spcBef>
              <a:buSzPct val="171000"/>
              <a:buFont typeface="Gill Sans" charset="0"/>
              <a:buChar char="•"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3200">
                <a:solidFill>
                  <a:schemeClr val="tx1"/>
                </a:solidFill>
                <a:latin typeface="Gill Sans" charset="0"/>
                <a:ea typeface="ヒラギノ角ゴ Pro W3" charset="-128"/>
                <a:sym typeface="Gill Sans" charset="0"/>
              </a:defRPr>
            </a:lvl3pPr>
            <a:lvl4pPr marL="1600200" indent="-228600" algn="l" eaLnBrk="0" hangingPunct="0">
              <a:spcBef>
                <a:spcPts val="1800"/>
              </a:spcBef>
              <a:buSzPct val="171000"/>
              <a:buFont typeface="Gill Sans" charset="0"/>
              <a:buChar char="•"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3200">
                <a:solidFill>
                  <a:schemeClr val="tx1"/>
                </a:solidFill>
                <a:latin typeface="Gill Sans" charset="0"/>
                <a:ea typeface="ヒラギノ角ゴ Pro W3" charset="-128"/>
                <a:sym typeface="Gill Sans" charset="0"/>
              </a:defRPr>
            </a:lvl4pPr>
            <a:lvl5pPr marL="593725" indent="-593725" algn="l" eaLnBrk="0" hangingPunct="0">
              <a:spcBef>
                <a:spcPts val="1800"/>
              </a:spcBef>
              <a:buSzPct val="171000"/>
              <a:buFont typeface="Gill Sans" charset="0"/>
              <a:buChar char="•"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3200">
                <a:solidFill>
                  <a:schemeClr val="tx1"/>
                </a:solidFill>
                <a:latin typeface="Gill Sans" charset="0"/>
                <a:ea typeface="ヒラギノ角ゴ Pro W3" charset="-128"/>
                <a:sym typeface="Gill Sans" charset="0"/>
              </a:defRPr>
            </a:lvl5pPr>
            <a:lvl6pPr marL="1050925" indent="-593725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 charset="0"/>
              <a:buChar char="•"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3200">
                <a:solidFill>
                  <a:schemeClr val="tx1"/>
                </a:solidFill>
                <a:latin typeface="Gill Sans" charset="0"/>
                <a:ea typeface="ヒラギノ角ゴ Pro W3" charset="-128"/>
                <a:sym typeface="Gill Sans" charset="0"/>
              </a:defRPr>
            </a:lvl6pPr>
            <a:lvl7pPr marL="1508125" indent="-593725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 charset="0"/>
              <a:buChar char="•"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3200">
                <a:solidFill>
                  <a:schemeClr val="tx1"/>
                </a:solidFill>
                <a:latin typeface="Gill Sans" charset="0"/>
                <a:ea typeface="ヒラギノ角ゴ Pro W3" charset="-128"/>
                <a:sym typeface="Gill Sans" charset="0"/>
              </a:defRPr>
            </a:lvl7pPr>
            <a:lvl8pPr marL="1965325" indent="-593725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 charset="0"/>
              <a:buChar char="•"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3200">
                <a:solidFill>
                  <a:schemeClr val="tx1"/>
                </a:solidFill>
                <a:latin typeface="Gill Sans" charset="0"/>
                <a:ea typeface="ヒラギノ角ゴ Pro W3" charset="-128"/>
                <a:sym typeface="Gill Sans" charset="0"/>
              </a:defRPr>
            </a:lvl8pPr>
            <a:lvl9pPr marL="2422525" indent="-593725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 charset="0"/>
              <a:buChar char="•"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3200">
                <a:solidFill>
                  <a:schemeClr val="tx1"/>
                </a:solidFill>
                <a:latin typeface="Gill Sans" charset="0"/>
                <a:ea typeface="ヒラギノ角ゴ Pro W3" charset="-128"/>
                <a:sym typeface="Gill Sans" charset="0"/>
              </a:defRPr>
            </a:lvl9pPr>
          </a:lstStyle>
          <a:p>
            <a:pPr lvl="4" algn="ctr"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en-US" b="1" i="1" dirty="0">
                <a:solidFill>
                  <a:srgbClr val="00FFFF"/>
                </a:solidFill>
                <a:latin typeface="Calibri" charset="0"/>
                <a:sym typeface="Arial Narrow" charset="0"/>
              </a:rPr>
              <a:t>Lecture 4 </a:t>
            </a:r>
          </a:p>
          <a:p>
            <a:pPr lvl="4" algn="ctr"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en-US" b="1" i="1" dirty="0">
                <a:solidFill>
                  <a:srgbClr val="00FFFF"/>
                </a:solidFill>
                <a:latin typeface="Calibri" charset="0"/>
                <a:sym typeface="Arial Narrow" charset="0"/>
              </a:rPr>
              <a:t>Presbyterianism</a:t>
            </a:r>
          </a:p>
        </p:txBody>
      </p:sp>
      <p:sp>
        <p:nvSpPr>
          <p:cNvPr id="7" name="Rectangle 2"/>
          <p:cNvSpPr txBox="1">
            <a:spLocks noGrp="1" noChangeArrowheads="1"/>
          </p:cNvSpPr>
          <p:nvPr>
            <p:ph type="title"/>
          </p:nvPr>
        </p:nvSpPr>
        <p:spPr bwMode="auto">
          <a:xfrm>
            <a:off x="114299" y="112516"/>
            <a:ext cx="8881437" cy="897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34290" tIns="34290" rIns="34290" bIns="34290" numCol="1" anchor="ctr" anchorCtr="0" compatLnSpc="1">
            <a:prstTxWarp prst="textNoShape">
              <a:avLst/>
            </a:prstTxWarp>
          </a:bodyPr>
          <a:lstStyle>
            <a:lvl1pPr marL="342900" indent="-342900" algn="l" eaLnBrk="0" hangingPunct="0">
              <a:spcBef>
                <a:spcPts val="1800"/>
              </a:spcBef>
              <a:buSzPct val="171000"/>
              <a:buFont typeface="Gill Sans" charset="0"/>
              <a:buChar char="•"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3200">
                <a:solidFill>
                  <a:schemeClr val="tx1"/>
                </a:solidFill>
                <a:latin typeface="Gill Sans" charset="0"/>
                <a:ea typeface="ヒラギノ角ゴ Pro W3" charset="-128"/>
                <a:sym typeface="Gill Sans" charset="0"/>
              </a:defRPr>
            </a:lvl1pPr>
            <a:lvl2pPr marL="742950" indent="-285750" algn="l" eaLnBrk="0" hangingPunct="0">
              <a:spcBef>
                <a:spcPts val="1800"/>
              </a:spcBef>
              <a:buSzPct val="171000"/>
              <a:buFont typeface="Gill Sans" charset="0"/>
              <a:buChar char="•"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3200">
                <a:solidFill>
                  <a:schemeClr val="tx1"/>
                </a:solidFill>
                <a:latin typeface="Gill Sans" charset="0"/>
                <a:ea typeface="ヒラギノ角ゴ Pro W3" charset="-128"/>
                <a:sym typeface="Gill Sans" charset="0"/>
              </a:defRPr>
            </a:lvl2pPr>
            <a:lvl3pPr marL="1143000" indent="-228600" algn="l" eaLnBrk="0" hangingPunct="0">
              <a:spcBef>
                <a:spcPts val="1800"/>
              </a:spcBef>
              <a:buSzPct val="171000"/>
              <a:buFont typeface="Gill Sans" charset="0"/>
              <a:buChar char="•"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3200">
                <a:solidFill>
                  <a:schemeClr val="tx1"/>
                </a:solidFill>
                <a:latin typeface="Gill Sans" charset="0"/>
                <a:ea typeface="ヒラギノ角ゴ Pro W3" charset="-128"/>
                <a:sym typeface="Gill Sans" charset="0"/>
              </a:defRPr>
            </a:lvl3pPr>
            <a:lvl4pPr marL="1600200" indent="-228600" algn="l" eaLnBrk="0" hangingPunct="0">
              <a:spcBef>
                <a:spcPts val="1800"/>
              </a:spcBef>
              <a:buSzPct val="171000"/>
              <a:buFont typeface="Gill Sans" charset="0"/>
              <a:buChar char="•"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3200">
                <a:solidFill>
                  <a:schemeClr val="tx1"/>
                </a:solidFill>
                <a:latin typeface="Gill Sans" charset="0"/>
                <a:ea typeface="ヒラギノ角ゴ Pro W3" charset="-128"/>
                <a:sym typeface="Gill Sans" charset="0"/>
              </a:defRPr>
            </a:lvl4pPr>
            <a:lvl5pPr marL="593725" indent="-593725" algn="l" eaLnBrk="0" hangingPunct="0">
              <a:spcBef>
                <a:spcPts val="1800"/>
              </a:spcBef>
              <a:buSzPct val="171000"/>
              <a:buFont typeface="Gill Sans" charset="0"/>
              <a:buChar char="•"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3200">
                <a:solidFill>
                  <a:schemeClr val="tx1"/>
                </a:solidFill>
                <a:latin typeface="Gill Sans" charset="0"/>
                <a:ea typeface="ヒラギノ角ゴ Pro W3" charset="-128"/>
                <a:sym typeface="Gill Sans" charset="0"/>
              </a:defRPr>
            </a:lvl5pPr>
            <a:lvl6pPr marL="1050925" indent="-593725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 charset="0"/>
              <a:buChar char="•"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3200">
                <a:solidFill>
                  <a:schemeClr val="tx1"/>
                </a:solidFill>
                <a:latin typeface="Gill Sans" charset="0"/>
                <a:ea typeface="ヒラギノ角ゴ Pro W3" charset="-128"/>
                <a:sym typeface="Gill Sans" charset="0"/>
              </a:defRPr>
            </a:lvl6pPr>
            <a:lvl7pPr marL="1508125" indent="-593725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 charset="0"/>
              <a:buChar char="•"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3200">
                <a:solidFill>
                  <a:schemeClr val="tx1"/>
                </a:solidFill>
                <a:latin typeface="Gill Sans" charset="0"/>
                <a:ea typeface="ヒラギノ角ゴ Pro W3" charset="-128"/>
                <a:sym typeface="Gill Sans" charset="0"/>
              </a:defRPr>
            </a:lvl7pPr>
            <a:lvl8pPr marL="1965325" indent="-593725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 charset="0"/>
              <a:buChar char="•"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3200">
                <a:solidFill>
                  <a:schemeClr val="tx1"/>
                </a:solidFill>
                <a:latin typeface="Gill Sans" charset="0"/>
                <a:ea typeface="ヒラギノ角ゴ Pro W3" charset="-128"/>
                <a:sym typeface="Gill Sans" charset="0"/>
              </a:defRPr>
            </a:lvl8pPr>
            <a:lvl9pPr marL="2422525" indent="-593725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 charset="0"/>
              <a:buChar char="•"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3200">
                <a:solidFill>
                  <a:schemeClr val="tx1"/>
                </a:solidFill>
                <a:latin typeface="Gill Sans" charset="0"/>
                <a:ea typeface="ヒラギノ角ゴ Pro W3" charset="-128"/>
                <a:sym typeface="Gill Sans" charset="0"/>
              </a:defRPr>
            </a:lvl9pPr>
          </a:lstStyle>
          <a:p>
            <a:pPr lvl="4" algn="ctr"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en-US" sz="3960" b="1" dirty="0">
                <a:solidFill>
                  <a:srgbClr val="FFFFFF"/>
                </a:solidFill>
                <a:latin typeface="Calibri" charset="0"/>
                <a:sym typeface="Arial Narrow" charset="0"/>
              </a:rPr>
              <a:t>Church </a:t>
            </a:r>
            <a:r>
              <a:rPr lang="en-US" altLang="en-US" sz="3960" b="1" dirty="0" err="1">
                <a:solidFill>
                  <a:srgbClr val="FFFFFF"/>
                </a:solidFill>
                <a:latin typeface="Calibri" charset="0"/>
                <a:sym typeface="Arial Narrow" charset="0"/>
              </a:rPr>
              <a:t>Scapes</a:t>
            </a:r>
            <a:endParaRPr lang="en-US" altLang="en-US" sz="3960" b="1" dirty="0">
              <a:solidFill>
                <a:srgbClr val="FFFFFF"/>
              </a:solidFill>
              <a:latin typeface="Calibri" charset="0"/>
              <a:sym typeface="Arial Narrow" charset="0"/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297499" y="5216744"/>
            <a:ext cx="8641080" cy="1387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4290" tIns="34290" rIns="34290" bIns="34290"/>
          <a:lstStyle>
            <a:lvl1pPr marL="342900" indent="-342900" algn="l" eaLnBrk="0" hangingPunct="0">
              <a:spcBef>
                <a:spcPts val="1800"/>
              </a:spcBef>
              <a:buSzPct val="171000"/>
              <a:buFont typeface="Gill Sans" charset="0"/>
              <a:buChar char="•"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3200">
                <a:solidFill>
                  <a:schemeClr val="tx1"/>
                </a:solidFill>
                <a:latin typeface="Gill Sans" charset="0"/>
                <a:ea typeface="ヒラギノ角ゴ Pro W3" charset="-128"/>
                <a:sym typeface="Gill Sans" charset="0"/>
              </a:defRPr>
            </a:lvl1pPr>
            <a:lvl2pPr marL="742950" indent="-285750" algn="l" eaLnBrk="0" hangingPunct="0">
              <a:spcBef>
                <a:spcPts val="1800"/>
              </a:spcBef>
              <a:buSzPct val="171000"/>
              <a:buFont typeface="Gill Sans" charset="0"/>
              <a:buChar char="•"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3200">
                <a:solidFill>
                  <a:schemeClr val="tx1"/>
                </a:solidFill>
                <a:latin typeface="Gill Sans" charset="0"/>
                <a:ea typeface="ヒラギノ角ゴ Pro W3" charset="-128"/>
                <a:sym typeface="Gill Sans" charset="0"/>
              </a:defRPr>
            </a:lvl2pPr>
            <a:lvl3pPr marL="1143000" indent="-228600" algn="l" eaLnBrk="0" hangingPunct="0">
              <a:spcBef>
                <a:spcPts val="1800"/>
              </a:spcBef>
              <a:buSzPct val="171000"/>
              <a:buFont typeface="Gill Sans" charset="0"/>
              <a:buChar char="•"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3200">
                <a:solidFill>
                  <a:schemeClr val="tx1"/>
                </a:solidFill>
                <a:latin typeface="Gill Sans" charset="0"/>
                <a:ea typeface="ヒラギノ角ゴ Pro W3" charset="-128"/>
                <a:sym typeface="Gill Sans" charset="0"/>
              </a:defRPr>
            </a:lvl3pPr>
            <a:lvl4pPr marL="1600200" indent="-228600" algn="l" eaLnBrk="0" hangingPunct="0">
              <a:spcBef>
                <a:spcPts val="1800"/>
              </a:spcBef>
              <a:buSzPct val="171000"/>
              <a:buFont typeface="Gill Sans" charset="0"/>
              <a:buChar char="•"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3200">
                <a:solidFill>
                  <a:schemeClr val="tx1"/>
                </a:solidFill>
                <a:latin typeface="Gill Sans" charset="0"/>
                <a:ea typeface="ヒラギノ角ゴ Pro W3" charset="-128"/>
                <a:sym typeface="Gill Sans" charset="0"/>
              </a:defRPr>
            </a:lvl4pPr>
            <a:lvl5pPr marL="593725" indent="-593725" algn="l" eaLnBrk="0" hangingPunct="0">
              <a:spcBef>
                <a:spcPts val="1800"/>
              </a:spcBef>
              <a:buSzPct val="171000"/>
              <a:buFont typeface="Gill Sans" charset="0"/>
              <a:buChar char="•"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3200">
                <a:solidFill>
                  <a:schemeClr val="tx1"/>
                </a:solidFill>
                <a:latin typeface="Gill Sans" charset="0"/>
                <a:ea typeface="ヒラギノ角ゴ Pro W3" charset="-128"/>
                <a:sym typeface="Gill Sans" charset="0"/>
              </a:defRPr>
            </a:lvl5pPr>
            <a:lvl6pPr marL="1050925" indent="-593725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 charset="0"/>
              <a:buChar char="•"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3200">
                <a:solidFill>
                  <a:schemeClr val="tx1"/>
                </a:solidFill>
                <a:latin typeface="Gill Sans" charset="0"/>
                <a:ea typeface="ヒラギノ角ゴ Pro W3" charset="-128"/>
                <a:sym typeface="Gill Sans" charset="0"/>
              </a:defRPr>
            </a:lvl6pPr>
            <a:lvl7pPr marL="1508125" indent="-593725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 charset="0"/>
              <a:buChar char="•"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3200">
                <a:solidFill>
                  <a:schemeClr val="tx1"/>
                </a:solidFill>
                <a:latin typeface="Gill Sans" charset="0"/>
                <a:ea typeface="ヒラギノ角ゴ Pro W3" charset="-128"/>
                <a:sym typeface="Gill Sans" charset="0"/>
              </a:defRPr>
            </a:lvl7pPr>
            <a:lvl8pPr marL="1965325" indent="-593725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 charset="0"/>
              <a:buChar char="•"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3200">
                <a:solidFill>
                  <a:schemeClr val="tx1"/>
                </a:solidFill>
                <a:latin typeface="Gill Sans" charset="0"/>
                <a:ea typeface="ヒラギノ角ゴ Pro W3" charset="-128"/>
                <a:sym typeface="Gill Sans" charset="0"/>
              </a:defRPr>
            </a:lvl8pPr>
            <a:lvl9pPr marL="2422525" indent="-593725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 charset="0"/>
              <a:buChar char="•"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3200">
                <a:solidFill>
                  <a:schemeClr val="tx1"/>
                </a:solidFill>
                <a:latin typeface="Gill Sans" charset="0"/>
                <a:ea typeface="ヒラギノ角ゴ Pro W3" charset="-128"/>
                <a:sym typeface="Gill Sans" charset="0"/>
              </a:defRPr>
            </a:lvl9pPr>
          </a:lstStyle>
          <a:p>
            <a:pPr lvl="4" algn="ctr"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en-US" sz="3240" b="1" dirty="0">
                <a:solidFill>
                  <a:srgbClr val="92D050"/>
                </a:solidFill>
                <a:latin typeface="Calibri" charset="0"/>
                <a:sym typeface="Arial Narrow" charset="0"/>
              </a:rPr>
              <a:t>Wednesday November 26, 2025</a:t>
            </a:r>
          </a:p>
          <a:p>
            <a:pPr lvl="4" algn="ctr"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en-US" dirty="0">
                <a:latin typeface="Calibri" charset="0"/>
                <a:sym typeface="Arial Narrow" charset="0"/>
              </a:rPr>
              <a:t>Tax receipted donations: </a:t>
            </a:r>
          </a:p>
          <a:p>
            <a:pPr lvl="4" algn="ctr"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en-US" dirty="0">
                <a:latin typeface="Calibri" charset="0"/>
                <a:sym typeface="Arial Narrow" charset="0"/>
              </a:rPr>
              <a:t>Canada Helps – Reformed Bible College</a:t>
            </a:r>
          </a:p>
        </p:txBody>
      </p:sp>
      <p:pic>
        <p:nvPicPr>
          <p:cNvPr id="8" name="Picture 2" descr="Image result for synod of dort">
            <a:extLst>
              <a:ext uri="{FF2B5EF4-FFF2-40B4-BE49-F238E27FC236}">
                <a16:creationId xmlns:a16="http://schemas.microsoft.com/office/drawing/2014/main" id="{458FD901-41A9-4B0C-8298-781D47E1D3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2695" y="1371611"/>
            <a:ext cx="5750688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6266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DA03ED-6397-5072-D9E0-5C11879C23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40A0A1-8ABD-4FD8-2D52-33247FFEF3C9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9933"/>
          </a:solidFill>
        </p:spPr>
        <p:txBody>
          <a:bodyPr/>
          <a:lstStyle/>
          <a:p>
            <a:r>
              <a:rPr lang="en-CA" dirty="0"/>
              <a:t>Splits &amp; Mergers</a:t>
            </a:r>
          </a:p>
        </p:txBody>
      </p:sp>
      <p:pic>
        <p:nvPicPr>
          <p:cNvPr id="55" name="Picture 54">
            <a:extLst>
              <a:ext uri="{FF2B5EF4-FFF2-40B4-BE49-F238E27FC236}">
                <a16:creationId xmlns:a16="http://schemas.microsoft.com/office/drawing/2014/main" id="{D21A6068-F257-F66D-41B1-5CDC4C5E608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122" y="129057"/>
            <a:ext cx="1008112" cy="857903"/>
          </a:xfrm>
          <a:prstGeom prst="rect">
            <a:avLst/>
          </a:prstGeom>
        </p:spPr>
      </p:pic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8B055275-407F-5E94-EA85-321246C8558A}"/>
              </a:ext>
            </a:extLst>
          </p:cNvPr>
          <p:cNvSpPr/>
          <p:nvPr/>
        </p:nvSpPr>
        <p:spPr bwMode="auto">
          <a:xfrm>
            <a:off x="0" y="6165304"/>
            <a:ext cx="914400" cy="482352"/>
          </a:xfrm>
          <a:prstGeom prst="roundRect">
            <a:avLst>
              <a:gd name="adj" fmla="val 50000"/>
            </a:avLst>
          </a:prstGeom>
          <a:solidFill>
            <a:srgbClr val="FF0000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CA" dirty="0"/>
              <a:t>NHK</a:t>
            </a: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23B7753C-90DD-BE6B-5D37-D6144B342A8F}"/>
              </a:ext>
            </a:extLst>
          </p:cNvPr>
          <p:cNvSpPr/>
          <p:nvPr/>
        </p:nvSpPr>
        <p:spPr bwMode="auto">
          <a:xfrm>
            <a:off x="1694576" y="5548316"/>
            <a:ext cx="914400" cy="482352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CA" dirty="0"/>
              <a:t>GKN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84951E7A-18BF-F60C-7F0D-B770A4F43148}"/>
              </a:ext>
            </a:extLst>
          </p:cNvPr>
          <p:cNvSpPr/>
          <p:nvPr/>
        </p:nvSpPr>
        <p:spPr bwMode="auto">
          <a:xfrm>
            <a:off x="4464863" y="2779493"/>
            <a:ext cx="914400" cy="482352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CA" dirty="0"/>
              <a:t>CGKN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C5C2FA57-2736-5016-2978-6F109851191B}"/>
              </a:ext>
            </a:extLst>
          </p:cNvPr>
          <p:cNvSpPr/>
          <p:nvPr/>
        </p:nvSpPr>
        <p:spPr bwMode="auto">
          <a:xfrm>
            <a:off x="4464863" y="1522865"/>
            <a:ext cx="914400" cy="482352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 w="9525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CA" dirty="0"/>
              <a:t>GG</a:t>
            </a: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B2367144-C6D2-B7B4-076A-8E974EC22E8F}"/>
              </a:ext>
            </a:extLst>
          </p:cNvPr>
          <p:cNvCxnSpPr/>
          <p:nvPr/>
        </p:nvCxnSpPr>
        <p:spPr bwMode="auto">
          <a:xfrm flipV="1">
            <a:off x="928093" y="6385609"/>
            <a:ext cx="3643907" cy="20870"/>
          </a:xfrm>
          <a:prstGeom prst="line">
            <a:avLst/>
          </a:prstGeom>
          <a:solidFill>
            <a:schemeClr val="tx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96F17DE4-1EBA-9FB6-E359-32D6D25CF39F}"/>
              </a:ext>
            </a:extLst>
          </p:cNvPr>
          <p:cNvCxnSpPr>
            <a:endCxn id="39" idx="1"/>
          </p:cNvCxnSpPr>
          <p:nvPr/>
        </p:nvCxnSpPr>
        <p:spPr bwMode="auto">
          <a:xfrm flipV="1">
            <a:off x="1187623" y="3020669"/>
            <a:ext cx="3277240" cy="24119"/>
          </a:xfrm>
          <a:prstGeom prst="line">
            <a:avLst/>
          </a:prstGeom>
          <a:solidFill>
            <a:schemeClr val="tx1"/>
          </a:solidFill>
          <a:ln w="38100" cap="flat" cmpd="sng" algn="ctr">
            <a:solidFill>
              <a:srgbClr val="0070C0"/>
            </a:solidFill>
            <a:prstDash val="solid"/>
            <a:round/>
            <a:headEnd type="none" w="med" len="med"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03F0902A-67C7-C8BB-2281-6897E7A26742}"/>
              </a:ext>
            </a:extLst>
          </p:cNvPr>
          <p:cNvCxnSpPr>
            <a:endCxn id="40" idx="1"/>
          </p:cNvCxnSpPr>
          <p:nvPr/>
        </p:nvCxnSpPr>
        <p:spPr bwMode="auto">
          <a:xfrm>
            <a:off x="1187623" y="1764041"/>
            <a:ext cx="3277240" cy="0"/>
          </a:xfrm>
          <a:prstGeom prst="line">
            <a:avLst/>
          </a:prstGeom>
          <a:solidFill>
            <a:schemeClr val="tx1"/>
          </a:solidFill>
          <a:ln w="38100" cap="flat" cmpd="sng" algn="ctr">
            <a:solidFill>
              <a:srgbClr val="0070C0"/>
            </a:solidFill>
            <a:prstDash val="solid"/>
            <a:round/>
            <a:headEnd type="none" w="med" len="med"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3BE87F57-8566-B0AF-CE51-8FF0456AE1AD}"/>
              </a:ext>
            </a:extLst>
          </p:cNvPr>
          <p:cNvCxnSpPr/>
          <p:nvPr/>
        </p:nvCxnSpPr>
        <p:spPr bwMode="auto">
          <a:xfrm>
            <a:off x="1187624" y="1764041"/>
            <a:ext cx="0" cy="4642440"/>
          </a:xfrm>
          <a:prstGeom prst="line">
            <a:avLst/>
          </a:prstGeom>
          <a:solidFill>
            <a:schemeClr val="tx1"/>
          </a:solidFill>
          <a:ln w="381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433C4566-F74F-3D76-E392-00520F11C115}"/>
              </a:ext>
            </a:extLst>
          </p:cNvPr>
          <p:cNvCxnSpPr/>
          <p:nvPr/>
        </p:nvCxnSpPr>
        <p:spPr bwMode="auto">
          <a:xfrm>
            <a:off x="1475656" y="5999586"/>
            <a:ext cx="0" cy="412285"/>
          </a:xfrm>
          <a:prstGeom prst="line">
            <a:avLst/>
          </a:prstGeom>
          <a:solidFill>
            <a:schemeClr val="tx1"/>
          </a:solidFill>
          <a:ln w="38100" cap="flat" cmpd="sng" algn="ctr">
            <a:solidFill>
              <a:srgbClr val="66FF33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E87E74E0-2443-AD6F-9556-5934C0370642}"/>
              </a:ext>
            </a:extLst>
          </p:cNvPr>
          <p:cNvCxnSpPr/>
          <p:nvPr/>
        </p:nvCxnSpPr>
        <p:spPr bwMode="auto">
          <a:xfrm flipV="1">
            <a:off x="1460851" y="5888487"/>
            <a:ext cx="233727" cy="111099"/>
          </a:xfrm>
          <a:prstGeom prst="line">
            <a:avLst/>
          </a:prstGeom>
          <a:solidFill>
            <a:schemeClr val="tx1"/>
          </a:solidFill>
          <a:ln w="38100" cap="flat" cmpd="sng" algn="ctr">
            <a:solidFill>
              <a:srgbClr val="66FF33"/>
            </a:solidFill>
            <a:prstDash val="solid"/>
            <a:round/>
            <a:headEnd type="none" w="med" len="med"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C22C4041-B5C9-33FF-E59C-F7199207584D}"/>
              </a:ext>
            </a:extLst>
          </p:cNvPr>
          <p:cNvCxnSpPr/>
          <p:nvPr/>
        </p:nvCxnSpPr>
        <p:spPr bwMode="auto">
          <a:xfrm>
            <a:off x="1568423" y="3044788"/>
            <a:ext cx="219644" cy="2543894"/>
          </a:xfrm>
          <a:prstGeom prst="line">
            <a:avLst/>
          </a:prstGeom>
          <a:solidFill>
            <a:schemeClr val="tx1"/>
          </a:solidFill>
          <a:ln w="38100" cap="flat" cmpd="sng" algn="ctr">
            <a:solidFill>
              <a:srgbClr val="66FF33"/>
            </a:solidFill>
            <a:prstDash val="solid"/>
            <a:round/>
            <a:headEnd type="none" w="med" len="med"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A8BFC95F-F869-92D3-3C2B-F5FAD724CD87}"/>
              </a:ext>
            </a:extLst>
          </p:cNvPr>
          <p:cNvCxnSpPr>
            <a:endCxn id="38" idx="3"/>
          </p:cNvCxnSpPr>
          <p:nvPr/>
        </p:nvCxnSpPr>
        <p:spPr bwMode="auto">
          <a:xfrm flipH="1">
            <a:off x="2608976" y="5788452"/>
            <a:ext cx="1963024" cy="1040"/>
          </a:xfrm>
          <a:prstGeom prst="line">
            <a:avLst/>
          </a:prstGeom>
          <a:solidFill>
            <a:schemeClr val="tx1"/>
          </a:solidFill>
          <a:ln w="38100" cap="flat" cmpd="sng" algn="ctr">
            <a:solidFill>
              <a:srgbClr val="66FF33"/>
            </a:solidFill>
            <a:prstDash val="solid"/>
            <a:round/>
            <a:headEnd type="arrow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B0591FB5-C2F2-E001-948F-D08E1B276227}"/>
              </a:ext>
            </a:extLst>
          </p:cNvPr>
          <p:cNvCxnSpPr/>
          <p:nvPr/>
        </p:nvCxnSpPr>
        <p:spPr bwMode="auto">
          <a:xfrm>
            <a:off x="3851920" y="4220874"/>
            <a:ext cx="0" cy="1580905"/>
          </a:xfrm>
          <a:prstGeom prst="line">
            <a:avLst/>
          </a:prstGeom>
          <a:solidFill>
            <a:schemeClr val="tx1"/>
          </a:solidFill>
          <a:ln w="38100" cap="flat" cmpd="sng" algn="ctr">
            <a:solidFill>
              <a:srgbClr val="66FF33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BFF747D9-3F6B-6608-5E96-32245EA4B5D1}"/>
              </a:ext>
            </a:extLst>
          </p:cNvPr>
          <p:cNvCxnSpPr/>
          <p:nvPr/>
        </p:nvCxnSpPr>
        <p:spPr bwMode="auto">
          <a:xfrm flipV="1">
            <a:off x="2695513" y="3044788"/>
            <a:ext cx="462370" cy="2713620"/>
          </a:xfrm>
          <a:prstGeom prst="line">
            <a:avLst/>
          </a:prstGeom>
          <a:solidFill>
            <a:schemeClr val="tx1"/>
          </a:solidFill>
          <a:ln w="38100" cap="flat" cmpd="sng" algn="ctr">
            <a:solidFill>
              <a:srgbClr val="0070C0"/>
            </a:solidFill>
            <a:prstDash val="solid"/>
            <a:round/>
            <a:headEnd type="none" w="med" len="med"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5" name="Oval 64">
            <a:extLst>
              <a:ext uri="{FF2B5EF4-FFF2-40B4-BE49-F238E27FC236}">
                <a16:creationId xmlns:a16="http://schemas.microsoft.com/office/drawing/2014/main" id="{E2559034-D8B3-0281-ECF4-B0D8A3AD630D}"/>
              </a:ext>
            </a:extLst>
          </p:cNvPr>
          <p:cNvSpPr/>
          <p:nvPr/>
        </p:nvSpPr>
        <p:spPr bwMode="auto">
          <a:xfrm>
            <a:off x="712728" y="5710783"/>
            <a:ext cx="542547" cy="359882"/>
          </a:xfrm>
          <a:prstGeom prst="ellipse">
            <a:avLst/>
          </a:prstGeom>
          <a:solidFill>
            <a:srgbClr val="00B0F0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CA" sz="1800" dirty="0">
                <a:latin typeface="Arial Narrow" panose="020B0606020202030204" pitchFamily="34" charset="0"/>
              </a:rPr>
              <a:t>1836</a:t>
            </a:r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08A8BAA4-A874-28E3-D081-08772BBD6B95}"/>
              </a:ext>
            </a:extLst>
          </p:cNvPr>
          <p:cNvSpPr/>
          <p:nvPr/>
        </p:nvSpPr>
        <p:spPr bwMode="auto">
          <a:xfrm>
            <a:off x="1351466" y="6283337"/>
            <a:ext cx="542547" cy="359882"/>
          </a:xfrm>
          <a:prstGeom prst="ellipse">
            <a:avLst/>
          </a:prstGeom>
          <a:solidFill>
            <a:srgbClr val="00B0F0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CA" sz="1800" dirty="0">
                <a:latin typeface="Arial Narrow" panose="020B0606020202030204" pitchFamily="34" charset="0"/>
              </a:rPr>
              <a:t>1886</a:t>
            </a:r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A259414A-4BF9-E9B1-3B0B-3EC24E231356}"/>
              </a:ext>
            </a:extLst>
          </p:cNvPr>
          <p:cNvSpPr/>
          <p:nvPr/>
        </p:nvSpPr>
        <p:spPr bwMode="auto">
          <a:xfrm>
            <a:off x="3564220" y="5598320"/>
            <a:ext cx="542547" cy="359882"/>
          </a:xfrm>
          <a:prstGeom prst="ellipse">
            <a:avLst/>
          </a:prstGeom>
          <a:solidFill>
            <a:srgbClr val="00B0F0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CA" sz="1800" dirty="0">
                <a:latin typeface="Arial Narrow" panose="020B0606020202030204" pitchFamily="34" charset="0"/>
              </a:rPr>
              <a:t>1944</a:t>
            </a:r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71AF5B90-E09E-65C5-D077-28B80188EE45}"/>
              </a:ext>
            </a:extLst>
          </p:cNvPr>
          <p:cNvSpPr/>
          <p:nvPr/>
        </p:nvSpPr>
        <p:spPr bwMode="auto">
          <a:xfrm>
            <a:off x="2760466" y="5408741"/>
            <a:ext cx="542547" cy="359882"/>
          </a:xfrm>
          <a:prstGeom prst="ellipse">
            <a:avLst/>
          </a:prstGeom>
          <a:solidFill>
            <a:srgbClr val="00B0F0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CA" sz="1800" dirty="0">
                <a:latin typeface="Arial Narrow" panose="020B0606020202030204" pitchFamily="34" charset="0"/>
              </a:rPr>
              <a:t>1920s</a:t>
            </a:r>
          </a:p>
        </p:txBody>
      </p:sp>
      <p:sp>
        <p:nvSpPr>
          <p:cNvPr id="74" name="Oval 73">
            <a:extLst>
              <a:ext uri="{FF2B5EF4-FFF2-40B4-BE49-F238E27FC236}">
                <a16:creationId xmlns:a16="http://schemas.microsoft.com/office/drawing/2014/main" id="{05755F4C-8058-1AA2-0B3F-1FEEA51E61EF}"/>
              </a:ext>
            </a:extLst>
          </p:cNvPr>
          <p:cNvSpPr/>
          <p:nvPr/>
        </p:nvSpPr>
        <p:spPr bwMode="auto">
          <a:xfrm>
            <a:off x="1772168" y="4896381"/>
            <a:ext cx="542547" cy="359882"/>
          </a:xfrm>
          <a:prstGeom prst="ellipse">
            <a:avLst/>
          </a:prstGeom>
          <a:solidFill>
            <a:srgbClr val="00B0F0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CA" sz="1800" dirty="0">
                <a:latin typeface="Arial Narrow" panose="020B0606020202030204" pitchFamily="34" charset="0"/>
              </a:rPr>
              <a:t>1892</a:t>
            </a:r>
          </a:p>
        </p:txBody>
      </p:sp>
      <p:sp>
        <p:nvSpPr>
          <p:cNvPr id="77" name="Rectangle: Rounded Corners 76">
            <a:extLst>
              <a:ext uri="{FF2B5EF4-FFF2-40B4-BE49-F238E27FC236}">
                <a16:creationId xmlns:a16="http://schemas.microsoft.com/office/drawing/2014/main" id="{4BCE79F1-7B2F-2B86-6D92-AFD50FD2B957}"/>
              </a:ext>
            </a:extLst>
          </p:cNvPr>
          <p:cNvSpPr/>
          <p:nvPr/>
        </p:nvSpPr>
        <p:spPr bwMode="auto">
          <a:xfrm>
            <a:off x="4572000" y="3979698"/>
            <a:ext cx="914400" cy="482352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CA" dirty="0"/>
              <a:t>GKv</a:t>
            </a:r>
          </a:p>
        </p:txBody>
      </p: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4EBD779A-2CAC-855F-BE1F-B86F7AF50138}"/>
              </a:ext>
            </a:extLst>
          </p:cNvPr>
          <p:cNvCxnSpPr>
            <a:stCxn id="77" idx="1"/>
          </p:cNvCxnSpPr>
          <p:nvPr/>
        </p:nvCxnSpPr>
        <p:spPr bwMode="auto">
          <a:xfrm flipH="1">
            <a:off x="3851920" y="4220874"/>
            <a:ext cx="720080" cy="0"/>
          </a:xfrm>
          <a:prstGeom prst="line">
            <a:avLst/>
          </a:prstGeom>
          <a:solidFill>
            <a:schemeClr val="tx1"/>
          </a:solidFill>
          <a:ln w="38100" cap="flat" cmpd="sng" algn="ctr">
            <a:solidFill>
              <a:srgbClr val="66FF33"/>
            </a:solidFill>
            <a:prstDash val="solid"/>
            <a:round/>
            <a:headEnd type="arrow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79" name="Rectangle: Rounded Corners 78">
            <a:extLst>
              <a:ext uri="{FF2B5EF4-FFF2-40B4-BE49-F238E27FC236}">
                <a16:creationId xmlns:a16="http://schemas.microsoft.com/office/drawing/2014/main" id="{30C20C9D-D457-9E4B-D059-A46B691099D6}"/>
              </a:ext>
            </a:extLst>
          </p:cNvPr>
          <p:cNvSpPr/>
          <p:nvPr/>
        </p:nvSpPr>
        <p:spPr bwMode="auto">
          <a:xfrm>
            <a:off x="4565046" y="6144433"/>
            <a:ext cx="914400" cy="482352"/>
          </a:xfrm>
          <a:prstGeom prst="roundRect">
            <a:avLst>
              <a:gd name="adj" fmla="val 50000"/>
            </a:avLst>
          </a:prstGeom>
          <a:solidFill>
            <a:srgbClr val="FF0000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CA" dirty="0"/>
              <a:t>NHK</a:t>
            </a:r>
          </a:p>
        </p:txBody>
      </p:sp>
      <p:sp>
        <p:nvSpPr>
          <p:cNvPr id="80" name="Rectangle: Rounded Corners 79">
            <a:extLst>
              <a:ext uri="{FF2B5EF4-FFF2-40B4-BE49-F238E27FC236}">
                <a16:creationId xmlns:a16="http://schemas.microsoft.com/office/drawing/2014/main" id="{06514572-F211-5506-E190-63650F120095}"/>
              </a:ext>
            </a:extLst>
          </p:cNvPr>
          <p:cNvSpPr/>
          <p:nvPr/>
        </p:nvSpPr>
        <p:spPr bwMode="auto">
          <a:xfrm>
            <a:off x="4565046" y="5560603"/>
            <a:ext cx="914400" cy="482352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CA" dirty="0"/>
              <a:t>GKN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7CE1E0B-BF60-119A-6465-59DF4BD581B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142548"/>
            <a:ext cx="1008112" cy="857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1257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2561BC17-C0FF-41C9-9D10-F74CA462BB1B}"/>
              </a:ext>
            </a:extLst>
          </p:cNvPr>
          <p:cNvSpPr txBox="1">
            <a:spLocks/>
          </p:cNvSpPr>
          <p:nvPr/>
        </p:nvSpPr>
        <p:spPr bwMode="auto">
          <a:xfrm>
            <a:off x="0" y="0"/>
            <a:ext cx="9144000" cy="1143000"/>
          </a:xfrm>
          <a:prstGeom prst="rect">
            <a:avLst/>
          </a:prstGeom>
          <a:gradFill>
            <a:gsLst>
              <a:gs pos="0">
                <a:srgbClr val="FF0000"/>
              </a:gs>
              <a:gs pos="100000">
                <a:srgbClr val="0070C0"/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CA" dirty="0">
                <a:latin typeface="Calibri" panose="020F0502020204030204" pitchFamily="34" charset="0"/>
                <a:cs typeface="Calibri" panose="020F0502020204030204" pitchFamily="34" charset="0"/>
              </a:rPr>
              <a:t>North America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7E42FD6-F829-48E7-99B7-D3B526DF089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142548"/>
            <a:ext cx="1008112" cy="85790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66FB16E-47C0-4418-81C4-10C6B6DDC99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122" y="129055"/>
            <a:ext cx="1008112" cy="857903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5577D670-CE23-E6E8-D3C5-7C3FA0886850}"/>
              </a:ext>
            </a:extLst>
          </p:cNvPr>
          <p:cNvSpPr/>
          <p:nvPr/>
        </p:nvSpPr>
        <p:spPr bwMode="auto">
          <a:xfrm>
            <a:off x="0" y="6165304"/>
            <a:ext cx="914400" cy="482352"/>
          </a:xfrm>
          <a:prstGeom prst="roundRect">
            <a:avLst>
              <a:gd name="adj" fmla="val 50000"/>
            </a:avLst>
          </a:prstGeom>
          <a:solidFill>
            <a:srgbClr val="FF0000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CA" dirty="0"/>
              <a:t>NHK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3BEE970-6963-7993-64F9-B74C0745F50F}"/>
              </a:ext>
            </a:extLst>
          </p:cNvPr>
          <p:cNvSpPr/>
          <p:nvPr/>
        </p:nvSpPr>
        <p:spPr bwMode="auto">
          <a:xfrm>
            <a:off x="1694576" y="5548316"/>
            <a:ext cx="914400" cy="482352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CA" dirty="0"/>
              <a:t>GKN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A1989888-7C37-9395-6B3C-FE32A66D43B9}"/>
              </a:ext>
            </a:extLst>
          </p:cNvPr>
          <p:cNvSpPr/>
          <p:nvPr/>
        </p:nvSpPr>
        <p:spPr bwMode="auto">
          <a:xfrm>
            <a:off x="4464863" y="2779493"/>
            <a:ext cx="914400" cy="482352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CA" dirty="0"/>
              <a:t>CGKN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330EB114-D53C-315C-D4ED-92234E114D55}"/>
              </a:ext>
            </a:extLst>
          </p:cNvPr>
          <p:cNvSpPr/>
          <p:nvPr/>
        </p:nvSpPr>
        <p:spPr bwMode="auto">
          <a:xfrm>
            <a:off x="4464863" y="1522865"/>
            <a:ext cx="914400" cy="482352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 w="9525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CA" dirty="0"/>
              <a:t>GG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EAF747A-13AB-629E-4BAF-C39C9FE3ADA3}"/>
              </a:ext>
            </a:extLst>
          </p:cNvPr>
          <p:cNvCxnSpPr/>
          <p:nvPr/>
        </p:nvCxnSpPr>
        <p:spPr bwMode="auto">
          <a:xfrm flipV="1">
            <a:off x="928093" y="6385609"/>
            <a:ext cx="3643907" cy="20870"/>
          </a:xfrm>
          <a:prstGeom prst="line">
            <a:avLst/>
          </a:prstGeom>
          <a:solidFill>
            <a:schemeClr val="tx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24BA49A-E2C6-3AC0-3DB4-6B1864244426}"/>
              </a:ext>
            </a:extLst>
          </p:cNvPr>
          <p:cNvCxnSpPr>
            <a:endCxn id="9" idx="1"/>
          </p:cNvCxnSpPr>
          <p:nvPr/>
        </p:nvCxnSpPr>
        <p:spPr bwMode="auto">
          <a:xfrm flipV="1">
            <a:off x="1187623" y="3020669"/>
            <a:ext cx="3277240" cy="24119"/>
          </a:xfrm>
          <a:prstGeom prst="line">
            <a:avLst/>
          </a:prstGeom>
          <a:solidFill>
            <a:schemeClr val="tx1"/>
          </a:solidFill>
          <a:ln w="38100" cap="flat" cmpd="sng" algn="ctr">
            <a:solidFill>
              <a:srgbClr val="0070C0"/>
            </a:solidFill>
            <a:prstDash val="solid"/>
            <a:round/>
            <a:headEnd type="none" w="med" len="med"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1CD6FB8-CEC3-1664-1040-5B9122F66A27}"/>
              </a:ext>
            </a:extLst>
          </p:cNvPr>
          <p:cNvCxnSpPr>
            <a:endCxn id="10" idx="1"/>
          </p:cNvCxnSpPr>
          <p:nvPr/>
        </p:nvCxnSpPr>
        <p:spPr bwMode="auto">
          <a:xfrm>
            <a:off x="1187623" y="1764041"/>
            <a:ext cx="3277240" cy="0"/>
          </a:xfrm>
          <a:prstGeom prst="line">
            <a:avLst/>
          </a:prstGeom>
          <a:solidFill>
            <a:schemeClr val="tx1"/>
          </a:solidFill>
          <a:ln w="38100" cap="flat" cmpd="sng" algn="ctr">
            <a:solidFill>
              <a:srgbClr val="0070C0"/>
            </a:solidFill>
            <a:prstDash val="solid"/>
            <a:round/>
            <a:headEnd type="none" w="med" len="med"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71898CD-DA84-A8FA-A582-6A2A309075CA}"/>
              </a:ext>
            </a:extLst>
          </p:cNvPr>
          <p:cNvCxnSpPr/>
          <p:nvPr/>
        </p:nvCxnSpPr>
        <p:spPr bwMode="auto">
          <a:xfrm>
            <a:off x="1187624" y="1764041"/>
            <a:ext cx="0" cy="4642440"/>
          </a:xfrm>
          <a:prstGeom prst="line">
            <a:avLst/>
          </a:prstGeom>
          <a:solidFill>
            <a:schemeClr val="tx1"/>
          </a:solidFill>
          <a:ln w="381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41AF7AA-00FD-A251-11AE-F47FE0E8701E}"/>
              </a:ext>
            </a:extLst>
          </p:cNvPr>
          <p:cNvCxnSpPr/>
          <p:nvPr/>
        </p:nvCxnSpPr>
        <p:spPr bwMode="auto">
          <a:xfrm>
            <a:off x="1475656" y="5999586"/>
            <a:ext cx="0" cy="412285"/>
          </a:xfrm>
          <a:prstGeom prst="line">
            <a:avLst/>
          </a:prstGeom>
          <a:solidFill>
            <a:schemeClr val="tx1"/>
          </a:solidFill>
          <a:ln w="38100" cap="flat" cmpd="sng" algn="ctr">
            <a:solidFill>
              <a:srgbClr val="66FF33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ADC4D40-CA51-8DD3-F1E3-39D293479332}"/>
              </a:ext>
            </a:extLst>
          </p:cNvPr>
          <p:cNvCxnSpPr/>
          <p:nvPr/>
        </p:nvCxnSpPr>
        <p:spPr bwMode="auto">
          <a:xfrm flipV="1">
            <a:off x="1460851" y="5888487"/>
            <a:ext cx="233727" cy="111099"/>
          </a:xfrm>
          <a:prstGeom prst="line">
            <a:avLst/>
          </a:prstGeom>
          <a:solidFill>
            <a:schemeClr val="tx1"/>
          </a:solidFill>
          <a:ln w="38100" cap="flat" cmpd="sng" algn="ctr">
            <a:solidFill>
              <a:srgbClr val="66FF33"/>
            </a:solidFill>
            <a:prstDash val="solid"/>
            <a:round/>
            <a:headEnd type="none" w="med" len="med"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5C6AE21-8D54-6A11-D36F-EE054076E57A}"/>
              </a:ext>
            </a:extLst>
          </p:cNvPr>
          <p:cNvCxnSpPr/>
          <p:nvPr/>
        </p:nvCxnSpPr>
        <p:spPr bwMode="auto">
          <a:xfrm>
            <a:off x="1568423" y="3044788"/>
            <a:ext cx="219644" cy="2543894"/>
          </a:xfrm>
          <a:prstGeom prst="line">
            <a:avLst/>
          </a:prstGeom>
          <a:solidFill>
            <a:schemeClr val="tx1"/>
          </a:solidFill>
          <a:ln w="38100" cap="flat" cmpd="sng" algn="ctr">
            <a:solidFill>
              <a:srgbClr val="66FF33"/>
            </a:solidFill>
            <a:prstDash val="solid"/>
            <a:round/>
            <a:headEnd type="none" w="med" len="med"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AE80420-9164-3E29-8C00-9058EC360D4B}"/>
              </a:ext>
            </a:extLst>
          </p:cNvPr>
          <p:cNvCxnSpPr>
            <a:endCxn id="8" idx="3"/>
          </p:cNvCxnSpPr>
          <p:nvPr/>
        </p:nvCxnSpPr>
        <p:spPr bwMode="auto">
          <a:xfrm flipH="1">
            <a:off x="2608976" y="5788452"/>
            <a:ext cx="1963024" cy="1040"/>
          </a:xfrm>
          <a:prstGeom prst="line">
            <a:avLst/>
          </a:prstGeom>
          <a:solidFill>
            <a:schemeClr val="tx1"/>
          </a:solidFill>
          <a:ln w="38100" cap="flat" cmpd="sng" algn="ctr">
            <a:solidFill>
              <a:srgbClr val="66FF33"/>
            </a:solidFill>
            <a:prstDash val="solid"/>
            <a:round/>
            <a:headEnd type="arrow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D0410449-D681-900A-DC47-B05711E237B1}"/>
              </a:ext>
            </a:extLst>
          </p:cNvPr>
          <p:cNvCxnSpPr/>
          <p:nvPr/>
        </p:nvCxnSpPr>
        <p:spPr bwMode="auto">
          <a:xfrm>
            <a:off x="3851920" y="4220874"/>
            <a:ext cx="0" cy="1580905"/>
          </a:xfrm>
          <a:prstGeom prst="line">
            <a:avLst/>
          </a:prstGeom>
          <a:solidFill>
            <a:schemeClr val="tx1"/>
          </a:solidFill>
          <a:ln w="38100" cap="flat" cmpd="sng" algn="ctr">
            <a:solidFill>
              <a:srgbClr val="66FF33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194DD9AA-BC52-C2A5-8C4A-2846942EBAAD}"/>
              </a:ext>
            </a:extLst>
          </p:cNvPr>
          <p:cNvCxnSpPr/>
          <p:nvPr/>
        </p:nvCxnSpPr>
        <p:spPr bwMode="auto">
          <a:xfrm flipV="1">
            <a:off x="2695513" y="3044788"/>
            <a:ext cx="462370" cy="2713620"/>
          </a:xfrm>
          <a:prstGeom prst="line">
            <a:avLst/>
          </a:prstGeom>
          <a:solidFill>
            <a:schemeClr val="tx1"/>
          </a:solidFill>
          <a:ln w="38100" cap="flat" cmpd="sng" algn="ctr">
            <a:solidFill>
              <a:srgbClr val="0070C0"/>
            </a:solidFill>
            <a:prstDash val="solid"/>
            <a:round/>
            <a:headEnd type="none" w="med" len="med"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1" name="Oval 20">
            <a:extLst>
              <a:ext uri="{FF2B5EF4-FFF2-40B4-BE49-F238E27FC236}">
                <a16:creationId xmlns:a16="http://schemas.microsoft.com/office/drawing/2014/main" id="{A5EE7853-7997-8747-2277-46121DF1CD48}"/>
              </a:ext>
            </a:extLst>
          </p:cNvPr>
          <p:cNvSpPr/>
          <p:nvPr/>
        </p:nvSpPr>
        <p:spPr bwMode="auto">
          <a:xfrm>
            <a:off x="712728" y="5710783"/>
            <a:ext cx="542547" cy="359882"/>
          </a:xfrm>
          <a:prstGeom prst="ellipse">
            <a:avLst/>
          </a:prstGeom>
          <a:solidFill>
            <a:srgbClr val="00B0F0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CA" sz="1800" dirty="0">
                <a:latin typeface="Arial Narrow" panose="020B0606020202030204" pitchFamily="34" charset="0"/>
              </a:rPr>
              <a:t>1836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83820FAF-4BA2-6797-263D-1C8B961807D2}"/>
              </a:ext>
            </a:extLst>
          </p:cNvPr>
          <p:cNvSpPr/>
          <p:nvPr/>
        </p:nvSpPr>
        <p:spPr bwMode="auto">
          <a:xfrm>
            <a:off x="1351466" y="6283337"/>
            <a:ext cx="542547" cy="359882"/>
          </a:xfrm>
          <a:prstGeom prst="ellipse">
            <a:avLst/>
          </a:prstGeom>
          <a:solidFill>
            <a:srgbClr val="00B0F0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CA" sz="1800" dirty="0">
                <a:latin typeface="Arial Narrow" panose="020B0606020202030204" pitchFamily="34" charset="0"/>
              </a:rPr>
              <a:t>1886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6AFB1644-5808-897B-D9E1-397D7FCEE868}"/>
              </a:ext>
            </a:extLst>
          </p:cNvPr>
          <p:cNvSpPr/>
          <p:nvPr/>
        </p:nvSpPr>
        <p:spPr bwMode="auto">
          <a:xfrm>
            <a:off x="3564220" y="5598320"/>
            <a:ext cx="542547" cy="359882"/>
          </a:xfrm>
          <a:prstGeom prst="ellipse">
            <a:avLst/>
          </a:prstGeom>
          <a:solidFill>
            <a:srgbClr val="00B0F0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CA" sz="1800" dirty="0">
                <a:latin typeface="Arial Narrow" panose="020B0606020202030204" pitchFamily="34" charset="0"/>
              </a:rPr>
              <a:t>1944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DAA36F5A-9C54-5476-371B-CC8324E30F08}"/>
              </a:ext>
            </a:extLst>
          </p:cNvPr>
          <p:cNvSpPr/>
          <p:nvPr/>
        </p:nvSpPr>
        <p:spPr bwMode="auto">
          <a:xfrm>
            <a:off x="2760466" y="5408741"/>
            <a:ext cx="542547" cy="359882"/>
          </a:xfrm>
          <a:prstGeom prst="ellipse">
            <a:avLst/>
          </a:prstGeom>
          <a:solidFill>
            <a:srgbClr val="00B0F0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CA" sz="1800" dirty="0">
                <a:latin typeface="Arial Narrow" panose="020B0606020202030204" pitchFamily="34" charset="0"/>
              </a:rPr>
              <a:t>1920s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9D4860B0-335F-D496-0423-96956576260B}"/>
              </a:ext>
            </a:extLst>
          </p:cNvPr>
          <p:cNvSpPr/>
          <p:nvPr/>
        </p:nvSpPr>
        <p:spPr bwMode="auto">
          <a:xfrm>
            <a:off x="1772168" y="4896381"/>
            <a:ext cx="542547" cy="359882"/>
          </a:xfrm>
          <a:prstGeom prst="ellipse">
            <a:avLst/>
          </a:prstGeom>
          <a:solidFill>
            <a:srgbClr val="00B0F0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CA" sz="1800" dirty="0">
                <a:latin typeface="Arial Narrow" panose="020B0606020202030204" pitchFamily="34" charset="0"/>
              </a:rPr>
              <a:t>1892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7E0A385D-F112-63E2-C36A-39288D3ED909}"/>
              </a:ext>
            </a:extLst>
          </p:cNvPr>
          <p:cNvSpPr/>
          <p:nvPr/>
        </p:nvSpPr>
        <p:spPr bwMode="auto">
          <a:xfrm>
            <a:off x="4572000" y="3979698"/>
            <a:ext cx="914400" cy="482352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CA" dirty="0"/>
              <a:t>GKv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9CAEFCEC-2A01-D95B-7D9C-2F7C57DC4F25}"/>
              </a:ext>
            </a:extLst>
          </p:cNvPr>
          <p:cNvCxnSpPr>
            <a:stCxn id="26" idx="1"/>
          </p:cNvCxnSpPr>
          <p:nvPr/>
        </p:nvCxnSpPr>
        <p:spPr bwMode="auto">
          <a:xfrm flipH="1">
            <a:off x="3851920" y="4220874"/>
            <a:ext cx="720080" cy="0"/>
          </a:xfrm>
          <a:prstGeom prst="line">
            <a:avLst/>
          </a:prstGeom>
          <a:solidFill>
            <a:schemeClr val="tx1"/>
          </a:solidFill>
          <a:ln w="38100" cap="flat" cmpd="sng" algn="ctr">
            <a:solidFill>
              <a:srgbClr val="66FF33"/>
            </a:solidFill>
            <a:prstDash val="solid"/>
            <a:round/>
            <a:headEnd type="arrow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B934AC57-CC3E-9070-B879-E105349AE04E}"/>
              </a:ext>
            </a:extLst>
          </p:cNvPr>
          <p:cNvSpPr/>
          <p:nvPr/>
        </p:nvSpPr>
        <p:spPr bwMode="auto">
          <a:xfrm>
            <a:off x="4565046" y="6144433"/>
            <a:ext cx="914400" cy="482352"/>
          </a:xfrm>
          <a:prstGeom prst="roundRect">
            <a:avLst>
              <a:gd name="adj" fmla="val 50000"/>
            </a:avLst>
          </a:prstGeom>
          <a:solidFill>
            <a:srgbClr val="FF0000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CA" dirty="0"/>
              <a:t>NHK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3D85AF04-0471-872D-0E10-C5F920A1AE04}"/>
              </a:ext>
            </a:extLst>
          </p:cNvPr>
          <p:cNvSpPr/>
          <p:nvPr/>
        </p:nvSpPr>
        <p:spPr bwMode="auto">
          <a:xfrm>
            <a:off x="4565046" y="5560603"/>
            <a:ext cx="914400" cy="482352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CA" dirty="0"/>
              <a:t>GKN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A5044406-23E6-528B-85C1-1D6895C648DD}"/>
              </a:ext>
            </a:extLst>
          </p:cNvPr>
          <p:cNvSpPr/>
          <p:nvPr/>
        </p:nvSpPr>
        <p:spPr bwMode="auto">
          <a:xfrm>
            <a:off x="5639237" y="2380098"/>
            <a:ext cx="3445635" cy="482352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CA" sz="2000" dirty="0"/>
              <a:t>Free Reformed Churches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38180836-8BF1-EC8F-7811-257007FAC618}"/>
              </a:ext>
            </a:extLst>
          </p:cNvPr>
          <p:cNvSpPr/>
          <p:nvPr/>
        </p:nvSpPr>
        <p:spPr bwMode="auto">
          <a:xfrm>
            <a:off x="5580112" y="1201626"/>
            <a:ext cx="3563888" cy="910249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 w="9525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CA" sz="2000" dirty="0"/>
              <a:t>Reformed Congregations</a:t>
            </a:r>
          </a:p>
          <a:p>
            <a:pPr algn="ctr"/>
            <a:r>
              <a:rPr lang="en-CA" sz="2000" dirty="0"/>
              <a:t>NRC, RCNA, HRC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0CD47EC7-D934-09EE-1313-D166FD067F8D}"/>
              </a:ext>
            </a:extLst>
          </p:cNvPr>
          <p:cNvSpPr/>
          <p:nvPr/>
        </p:nvSpPr>
        <p:spPr bwMode="auto">
          <a:xfrm>
            <a:off x="5580112" y="3979698"/>
            <a:ext cx="3563888" cy="482352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2000" dirty="0"/>
              <a:t>Canadian Reformed Churches</a:t>
            </a:r>
            <a:endParaRPr lang="en-CA" sz="2000" dirty="0"/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BDA1125F-39E7-E9C3-16B7-FD67CFCE6430}"/>
              </a:ext>
            </a:extLst>
          </p:cNvPr>
          <p:cNvSpPr/>
          <p:nvPr/>
        </p:nvSpPr>
        <p:spPr bwMode="auto">
          <a:xfrm>
            <a:off x="5698364" y="6144433"/>
            <a:ext cx="3445635" cy="482352"/>
          </a:xfrm>
          <a:prstGeom prst="roundRect">
            <a:avLst>
              <a:gd name="adj" fmla="val 50000"/>
            </a:avLst>
          </a:prstGeom>
          <a:solidFill>
            <a:srgbClr val="FF0000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2000" dirty="0"/>
              <a:t>R</a:t>
            </a:r>
            <a:r>
              <a:rPr lang="en-CA" sz="2000" dirty="0" err="1"/>
              <a:t>eformed</a:t>
            </a:r>
            <a:r>
              <a:rPr lang="en-CA" sz="2000" dirty="0"/>
              <a:t> Churches in America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3B2F1A48-5D55-E9E5-C2C9-A69EA6B075D6}"/>
              </a:ext>
            </a:extLst>
          </p:cNvPr>
          <p:cNvSpPr/>
          <p:nvPr/>
        </p:nvSpPr>
        <p:spPr bwMode="auto">
          <a:xfrm>
            <a:off x="5698364" y="5560603"/>
            <a:ext cx="3445635" cy="482352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2000" dirty="0"/>
              <a:t>C</a:t>
            </a:r>
            <a:r>
              <a:rPr lang="en-CA" sz="2000" dirty="0" err="1"/>
              <a:t>hristian</a:t>
            </a:r>
            <a:r>
              <a:rPr lang="en-CA" sz="2000" dirty="0"/>
              <a:t> Reformed Churches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17C9ABE7-ED59-266A-4155-C2AC99FEE757}"/>
              </a:ext>
            </a:extLst>
          </p:cNvPr>
          <p:cNvSpPr/>
          <p:nvPr/>
        </p:nvSpPr>
        <p:spPr bwMode="auto">
          <a:xfrm>
            <a:off x="5639238" y="3067866"/>
            <a:ext cx="3445635" cy="482352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2000" dirty="0"/>
              <a:t>C</a:t>
            </a:r>
            <a:r>
              <a:rPr lang="en-CA" sz="2000" dirty="0" err="1"/>
              <a:t>hristian</a:t>
            </a:r>
            <a:r>
              <a:rPr lang="en-CA" sz="2000" dirty="0"/>
              <a:t> Reformed Churches</a:t>
            </a:r>
          </a:p>
        </p:txBody>
      </p:sp>
    </p:spTree>
    <p:extLst>
      <p:ext uri="{BB962C8B-B14F-4D97-AF65-F5344CB8AC3E}">
        <p14:creationId xmlns:p14="http://schemas.microsoft.com/office/powerpoint/2010/main" val="13114884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06E29D-08C4-40F1-A6C3-61318C28BE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00CCFF"/>
                </a:solidFill>
              </a:rPr>
              <a:t>1628</a:t>
            </a:r>
            <a:r>
              <a:rPr lang="en-US" dirty="0"/>
              <a:t>: First NHK in New Amsterdam (=New York)</a:t>
            </a:r>
          </a:p>
          <a:p>
            <a:r>
              <a:rPr lang="en-US" dirty="0">
                <a:solidFill>
                  <a:srgbClr val="00CCFF"/>
                </a:solidFill>
              </a:rPr>
              <a:t>1747</a:t>
            </a:r>
            <a:r>
              <a:rPr lang="en-US" dirty="0"/>
              <a:t>: Classis America is formed</a:t>
            </a:r>
          </a:p>
          <a:p>
            <a:r>
              <a:rPr lang="en-US" dirty="0">
                <a:solidFill>
                  <a:srgbClr val="00CCFF"/>
                </a:solidFill>
              </a:rPr>
              <a:t>1794</a:t>
            </a:r>
            <a:r>
              <a:rPr lang="en-US" dirty="0"/>
              <a:t>: independent from the NHK as </a:t>
            </a:r>
            <a:r>
              <a:rPr lang="en-US" dirty="0">
                <a:solidFill>
                  <a:srgbClr val="00FF00"/>
                </a:solidFill>
              </a:rPr>
              <a:t>Reformed Protestant Dutch Church </a:t>
            </a:r>
            <a:r>
              <a:rPr lang="en-US" dirty="0"/>
              <a:t>(RPDC)</a:t>
            </a:r>
          </a:p>
          <a:p>
            <a:r>
              <a:rPr lang="en-US" dirty="0"/>
              <a:t>Splits:</a:t>
            </a:r>
          </a:p>
          <a:p>
            <a:pPr lvl="1"/>
            <a:r>
              <a:rPr lang="en-US" dirty="0">
                <a:solidFill>
                  <a:srgbClr val="00CCFF"/>
                </a:solidFill>
              </a:rPr>
              <a:t>1822ff</a:t>
            </a:r>
            <a:r>
              <a:rPr lang="en-US" dirty="0"/>
              <a:t>: Formation of </a:t>
            </a:r>
            <a:r>
              <a:rPr lang="en-US" dirty="0">
                <a:solidFill>
                  <a:srgbClr val="00FF00"/>
                </a:solidFill>
              </a:rPr>
              <a:t>True </a:t>
            </a:r>
            <a:r>
              <a:rPr lang="en-US" u="sng" dirty="0">
                <a:solidFill>
                  <a:srgbClr val="00FF00"/>
                </a:solidFill>
              </a:rPr>
              <a:t>Dutch Reformed</a:t>
            </a:r>
            <a:r>
              <a:rPr lang="en-US" dirty="0">
                <a:solidFill>
                  <a:srgbClr val="00FF00"/>
                </a:solidFill>
              </a:rPr>
              <a:t> Church </a:t>
            </a:r>
            <a:r>
              <a:rPr lang="en-US" dirty="0"/>
              <a:t>(TDRC)*</a:t>
            </a:r>
          </a:p>
          <a:p>
            <a:pPr lvl="2"/>
            <a:r>
              <a:rPr lang="en-US" dirty="0"/>
              <a:t>Issue: Moderate vs. Strict Calvinism</a:t>
            </a:r>
          </a:p>
          <a:p>
            <a:pPr lvl="2"/>
            <a:r>
              <a:rPr lang="en-US" dirty="0"/>
              <a:t>Location: New Jersey and New York</a:t>
            </a:r>
          </a:p>
          <a:p>
            <a:pPr lvl="1"/>
            <a:r>
              <a:rPr lang="en-US" dirty="0">
                <a:solidFill>
                  <a:srgbClr val="00CCFF"/>
                </a:solidFill>
              </a:rPr>
              <a:t>1857</a:t>
            </a:r>
            <a:r>
              <a:rPr lang="en-US" dirty="0"/>
              <a:t>: Formation of </a:t>
            </a:r>
            <a:r>
              <a:rPr lang="en-US" dirty="0">
                <a:solidFill>
                  <a:srgbClr val="00FF00"/>
                </a:solidFill>
              </a:rPr>
              <a:t>True Holland Reformed Church </a:t>
            </a:r>
            <a:r>
              <a:rPr lang="en-US" dirty="0"/>
              <a:t>(THRC)</a:t>
            </a:r>
          </a:p>
          <a:p>
            <a:pPr lvl="2"/>
            <a:r>
              <a:rPr lang="en-US" dirty="0">
                <a:solidFill>
                  <a:srgbClr val="FFFFFF"/>
                </a:solidFill>
              </a:rPr>
              <a:t>Location: Michigan</a:t>
            </a:r>
          </a:p>
          <a:p>
            <a:endParaRPr lang="en-US" dirty="0"/>
          </a:p>
          <a:p>
            <a:r>
              <a:rPr lang="en-US" dirty="0">
                <a:solidFill>
                  <a:srgbClr val="00CCFF"/>
                </a:solidFill>
              </a:rPr>
              <a:t>1867</a:t>
            </a:r>
            <a:r>
              <a:rPr lang="en-US" dirty="0"/>
              <a:t>: Name change: </a:t>
            </a:r>
            <a:r>
              <a:rPr lang="en-US" dirty="0">
                <a:solidFill>
                  <a:srgbClr val="00FF00"/>
                </a:solidFill>
              </a:rPr>
              <a:t>Reformed Church in America </a:t>
            </a:r>
            <a:r>
              <a:rPr lang="en-US" dirty="0"/>
              <a:t>(RCA)</a:t>
            </a:r>
          </a:p>
          <a:p>
            <a:endParaRPr lang="en-CA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2561BC17-C0FF-41C9-9D10-F74CA462BB1B}"/>
              </a:ext>
            </a:extLst>
          </p:cNvPr>
          <p:cNvSpPr txBox="1">
            <a:spLocks/>
          </p:cNvSpPr>
          <p:nvPr/>
        </p:nvSpPr>
        <p:spPr bwMode="auto">
          <a:xfrm>
            <a:off x="0" y="0"/>
            <a:ext cx="9144000" cy="1143000"/>
          </a:xfrm>
          <a:prstGeom prst="rect">
            <a:avLst/>
          </a:prstGeom>
          <a:gradFill>
            <a:gsLst>
              <a:gs pos="0">
                <a:srgbClr val="FF0000"/>
              </a:gs>
              <a:gs pos="100000">
                <a:srgbClr val="0070C0"/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CA" dirty="0">
                <a:latin typeface="Calibri" panose="020F0502020204030204" pitchFamily="34" charset="0"/>
                <a:cs typeface="Calibri" panose="020F0502020204030204" pitchFamily="34" charset="0"/>
              </a:rPr>
              <a:t>North America - RCA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7E42FD6-F829-48E7-99B7-D3B526DF089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142548"/>
            <a:ext cx="1008112" cy="85790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66FB16E-47C0-4418-81C4-10C6B6DDC99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122" y="129055"/>
            <a:ext cx="1008112" cy="857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39532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247DE6-F5A1-7F1D-BDDA-6BE450BD3C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76F54D-7D23-86AA-A1F5-FFF009F104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00CCFF"/>
                </a:solidFill>
              </a:rPr>
              <a:t>1847</a:t>
            </a:r>
            <a:r>
              <a:rPr lang="en-US" dirty="0"/>
              <a:t> Immigration:</a:t>
            </a:r>
          </a:p>
          <a:p>
            <a:pPr lvl="1"/>
            <a:r>
              <a:rPr lang="en-US" dirty="0"/>
              <a:t>VanRaalte with Seceders to Michigan join DRC (=RCA)</a:t>
            </a:r>
          </a:p>
          <a:p>
            <a:pPr lvl="1"/>
            <a:r>
              <a:rPr lang="en-US" dirty="0"/>
              <a:t>Scholte with Seceders to Iowa form independent </a:t>
            </a:r>
            <a:r>
              <a:rPr lang="en-US" dirty="0">
                <a:solidFill>
                  <a:srgbClr val="00FF00"/>
                </a:solidFill>
              </a:rPr>
              <a:t>Holland Reformed Church</a:t>
            </a:r>
          </a:p>
          <a:p>
            <a:r>
              <a:rPr lang="en-US" dirty="0">
                <a:solidFill>
                  <a:srgbClr val="00CCFF"/>
                </a:solidFill>
              </a:rPr>
              <a:t>1857</a:t>
            </a:r>
            <a:r>
              <a:rPr lang="en-US" dirty="0"/>
              <a:t>: Formation of </a:t>
            </a:r>
            <a:r>
              <a:rPr lang="en-US" dirty="0">
                <a:solidFill>
                  <a:srgbClr val="00FF00"/>
                </a:solidFill>
              </a:rPr>
              <a:t>True Holland Reformed Church in Michigan</a:t>
            </a:r>
          </a:p>
          <a:p>
            <a:pPr lvl="1"/>
            <a:r>
              <a:rPr lang="en-US" dirty="0"/>
              <a:t>Issues: hymn singing, free masonry, catechizing of children</a:t>
            </a:r>
          </a:p>
          <a:p>
            <a:r>
              <a:rPr lang="en-US" dirty="0">
                <a:solidFill>
                  <a:srgbClr val="00CCFF"/>
                </a:solidFill>
              </a:rPr>
              <a:t>1866</a:t>
            </a:r>
            <a:r>
              <a:rPr lang="en-US" dirty="0"/>
              <a:t>: Holland Reformed Church (Pella) becomes TDRC</a:t>
            </a:r>
          </a:p>
          <a:p>
            <a:r>
              <a:rPr lang="en-US" dirty="0">
                <a:solidFill>
                  <a:srgbClr val="00CCFF"/>
                </a:solidFill>
              </a:rPr>
              <a:t>1890</a:t>
            </a:r>
            <a:r>
              <a:rPr lang="en-US" dirty="0"/>
              <a:t>: Merger of THRC and TDRC</a:t>
            </a:r>
          </a:p>
          <a:p>
            <a:pPr lvl="1"/>
            <a:r>
              <a:rPr lang="en-US" dirty="0"/>
              <a:t>Adoption of the name </a:t>
            </a:r>
            <a:r>
              <a:rPr lang="en-US" dirty="0">
                <a:solidFill>
                  <a:srgbClr val="00FF00"/>
                </a:solidFill>
              </a:rPr>
              <a:t>Christian Reformed Church</a:t>
            </a:r>
            <a:endParaRPr lang="en-CA" dirty="0">
              <a:solidFill>
                <a:srgbClr val="00FF00"/>
              </a:solidFill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226A7BFF-56EB-9DFD-87BD-9E16279B7CE2}"/>
              </a:ext>
            </a:extLst>
          </p:cNvPr>
          <p:cNvSpPr txBox="1">
            <a:spLocks/>
          </p:cNvSpPr>
          <p:nvPr/>
        </p:nvSpPr>
        <p:spPr bwMode="auto">
          <a:xfrm>
            <a:off x="0" y="0"/>
            <a:ext cx="9144000" cy="1143000"/>
          </a:xfrm>
          <a:prstGeom prst="rect">
            <a:avLst/>
          </a:prstGeom>
          <a:gradFill>
            <a:gsLst>
              <a:gs pos="0">
                <a:srgbClr val="FF0000"/>
              </a:gs>
              <a:gs pos="100000">
                <a:srgbClr val="0070C0"/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CA" dirty="0">
                <a:latin typeface="Calibri" panose="020F0502020204030204" pitchFamily="34" charset="0"/>
                <a:cs typeface="Calibri" panose="020F0502020204030204" pitchFamily="34" charset="0"/>
              </a:rPr>
              <a:t>North America - CRCNA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9DE8E4D-E056-B9FD-9523-E72773333F2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142548"/>
            <a:ext cx="1008112" cy="85790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9948B2E-753E-A9B2-5E8F-BC2397C85EB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122" y="129055"/>
            <a:ext cx="1008112" cy="857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46825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4B5BDC-5B00-3D28-0A6A-B9B8309515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D4BE49F3-1114-531D-AD51-B1D2FB5B98D5}"/>
              </a:ext>
            </a:extLst>
          </p:cNvPr>
          <p:cNvSpPr txBox="1">
            <a:spLocks/>
          </p:cNvSpPr>
          <p:nvPr/>
        </p:nvSpPr>
        <p:spPr bwMode="auto">
          <a:xfrm>
            <a:off x="0" y="0"/>
            <a:ext cx="9144000" cy="1143000"/>
          </a:xfrm>
          <a:prstGeom prst="rect">
            <a:avLst/>
          </a:prstGeom>
          <a:gradFill>
            <a:gsLst>
              <a:gs pos="0">
                <a:srgbClr val="FF0000"/>
              </a:gs>
              <a:gs pos="100000">
                <a:srgbClr val="0070C0"/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CA" dirty="0">
                <a:latin typeface="Calibri" panose="020F0502020204030204" pitchFamily="34" charset="0"/>
                <a:cs typeface="Calibri" panose="020F0502020204030204" pitchFamily="34" charset="0"/>
              </a:rPr>
              <a:t>North America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5C56FF9-3449-DA6B-35D5-68C856690F4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142548"/>
            <a:ext cx="1008112" cy="85790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2DBDEC3-7AA5-EB56-2BF1-5C184D6788A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122" y="129055"/>
            <a:ext cx="1008112" cy="857903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681BAC4-9676-F62E-9E64-A8080DB07AAF}"/>
              </a:ext>
            </a:extLst>
          </p:cNvPr>
          <p:cNvSpPr/>
          <p:nvPr/>
        </p:nvSpPr>
        <p:spPr bwMode="auto">
          <a:xfrm>
            <a:off x="0" y="6165304"/>
            <a:ext cx="914400" cy="482352"/>
          </a:xfrm>
          <a:prstGeom prst="roundRect">
            <a:avLst>
              <a:gd name="adj" fmla="val 50000"/>
            </a:avLst>
          </a:prstGeom>
          <a:solidFill>
            <a:srgbClr val="FF9933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CA" dirty="0"/>
              <a:t>NHK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A60E98B-16E9-1C26-5FF4-317C2FB7FE3F}"/>
              </a:ext>
            </a:extLst>
          </p:cNvPr>
          <p:cNvCxnSpPr>
            <a:stCxn id="28" idx="3"/>
            <a:endCxn id="2065" idx="1"/>
          </p:cNvCxnSpPr>
          <p:nvPr/>
        </p:nvCxnSpPr>
        <p:spPr bwMode="auto">
          <a:xfrm flipV="1">
            <a:off x="2081339" y="6382063"/>
            <a:ext cx="5968749" cy="34852"/>
          </a:xfrm>
          <a:prstGeom prst="line">
            <a:avLst/>
          </a:prstGeom>
          <a:solidFill>
            <a:schemeClr val="tx1"/>
          </a:solidFill>
          <a:ln w="38100" cap="flat" cmpd="sng" algn="ctr">
            <a:solidFill>
              <a:srgbClr val="FF99CC"/>
            </a:solidFill>
            <a:prstDash val="solid"/>
            <a:round/>
            <a:headEnd type="none" w="med" len="med"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220447A-2D7C-A8CE-9B2D-CF877BF7474E}"/>
              </a:ext>
            </a:extLst>
          </p:cNvPr>
          <p:cNvCxnSpPr>
            <a:cxnSpLocks/>
            <a:stCxn id="21" idx="0"/>
            <a:endCxn id="29" idx="2"/>
          </p:cNvCxnSpPr>
          <p:nvPr/>
        </p:nvCxnSpPr>
        <p:spPr bwMode="auto">
          <a:xfrm flipH="1" flipV="1">
            <a:off x="2355899" y="4347625"/>
            <a:ext cx="17846" cy="2032194"/>
          </a:xfrm>
          <a:prstGeom prst="line">
            <a:avLst/>
          </a:prstGeom>
          <a:solidFill>
            <a:schemeClr val="tx1"/>
          </a:solidFill>
          <a:ln w="38100" cap="flat" cmpd="sng" algn="ctr">
            <a:solidFill>
              <a:srgbClr val="66FF33"/>
            </a:solidFill>
            <a:prstDash val="solid"/>
            <a:round/>
            <a:headEnd type="none" w="med" len="med"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1" name="Oval 20">
            <a:extLst>
              <a:ext uri="{FF2B5EF4-FFF2-40B4-BE49-F238E27FC236}">
                <a16:creationId xmlns:a16="http://schemas.microsoft.com/office/drawing/2014/main" id="{930FD649-70D4-B789-F0E0-B3EB1F3FF952}"/>
              </a:ext>
            </a:extLst>
          </p:cNvPr>
          <p:cNvSpPr/>
          <p:nvPr/>
        </p:nvSpPr>
        <p:spPr bwMode="auto">
          <a:xfrm>
            <a:off x="2102471" y="6379819"/>
            <a:ext cx="542547" cy="359882"/>
          </a:xfrm>
          <a:prstGeom prst="ellipse">
            <a:avLst/>
          </a:prstGeom>
          <a:solidFill>
            <a:srgbClr val="00B0F0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CA" sz="1800" dirty="0">
                <a:latin typeface="Arial Narrow" panose="020B0606020202030204" pitchFamily="34" charset="0"/>
              </a:rPr>
              <a:t>1822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10454696-104B-2172-237B-C53EDEAFF236}"/>
              </a:ext>
            </a:extLst>
          </p:cNvPr>
          <p:cNvSpPr/>
          <p:nvPr/>
        </p:nvSpPr>
        <p:spPr bwMode="auto">
          <a:xfrm>
            <a:off x="1166939" y="6175739"/>
            <a:ext cx="914400" cy="482352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dirty="0"/>
              <a:t>RPDC</a:t>
            </a:r>
            <a:endParaRPr lang="en-CA" dirty="0"/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D71FBD19-1DAB-9A6C-4BF5-5CCB2F7908D6}"/>
              </a:ext>
            </a:extLst>
          </p:cNvPr>
          <p:cNvSpPr/>
          <p:nvPr/>
        </p:nvSpPr>
        <p:spPr bwMode="auto">
          <a:xfrm>
            <a:off x="1770201" y="3865273"/>
            <a:ext cx="1171396" cy="482352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CA" dirty="0"/>
              <a:t>TDRC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C0A2247-59B4-CA6F-1150-607E65132E9B}"/>
              </a:ext>
            </a:extLst>
          </p:cNvPr>
          <p:cNvSpPr/>
          <p:nvPr/>
        </p:nvSpPr>
        <p:spPr bwMode="auto">
          <a:xfrm>
            <a:off x="3764088" y="6175739"/>
            <a:ext cx="914400" cy="482352"/>
          </a:xfrm>
          <a:prstGeom prst="roundRect">
            <a:avLst>
              <a:gd name="adj" fmla="val 50000"/>
            </a:avLst>
          </a:prstGeom>
          <a:solidFill>
            <a:srgbClr val="FF99CC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dirty="0"/>
              <a:t>R</a:t>
            </a:r>
            <a:r>
              <a:rPr lang="en-CA" dirty="0"/>
              <a:t>CA</a:t>
            </a: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46A187AF-0AE9-A68A-F916-D2D5AE0AA11A}"/>
              </a:ext>
            </a:extLst>
          </p:cNvPr>
          <p:cNvCxnSpPr>
            <a:stCxn id="7" idx="3"/>
            <a:endCxn id="28" idx="1"/>
          </p:cNvCxnSpPr>
          <p:nvPr/>
        </p:nvCxnSpPr>
        <p:spPr bwMode="auto">
          <a:xfrm>
            <a:off x="914400" y="6406480"/>
            <a:ext cx="252539" cy="10435"/>
          </a:xfrm>
          <a:prstGeom prst="line">
            <a:avLst/>
          </a:prstGeom>
          <a:solidFill>
            <a:schemeClr val="tx1"/>
          </a:solidFill>
          <a:ln w="38100" cap="flat" cmpd="sng" algn="ctr">
            <a:solidFill>
              <a:srgbClr val="FF9933"/>
            </a:solidFill>
            <a:prstDash val="solid"/>
            <a:round/>
            <a:headEnd type="none" w="med" len="med"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7" name="Oval 46">
            <a:extLst>
              <a:ext uri="{FF2B5EF4-FFF2-40B4-BE49-F238E27FC236}">
                <a16:creationId xmlns:a16="http://schemas.microsoft.com/office/drawing/2014/main" id="{625D84DB-24FD-08B7-0EA5-5C4278473451}"/>
              </a:ext>
            </a:extLst>
          </p:cNvPr>
          <p:cNvSpPr/>
          <p:nvPr/>
        </p:nvSpPr>
        <p:spPr bwMode="auto">
          <a:xfrm>
            <a:off x="2840121" y="6352708"/>
            <a:ext cx="542547" cy="359882"/>
          </a:xfrm>
          <a:prstGeom prst="ellipse">
            <a:avLst/>
          </a:prstGeom>
          <a:solidFill>
            <a:srgbClr val="00B0F0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CA" sz="1800" dirty="0">
                <a:latin typeface="Arial Narrow" panose="020B0606020202030204" pitchFamily="34" charset="0"/>
              </a:rPr>
              <a:t>1857</a:t>
            </a: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57C74CD1-1081-B927-10F3-31522061A16E}"/>
              </a:ext>
            </a:extLst>
          </p:cNvPr>
          <p:cNvSpPr/>
          <p:nvPr/>
        </p:nvSpPr>
        <p:spPr bwMode="auto">
          <a:xfrm>
            <a:off x="935531" y="5904466"/>
            <a:ext cx="542547" cy="359882"/>
          </a:xfrm>
          <a:prstGeom prst="ellipse">
            <a:avLst/>
          </a:prstGeom>
          <a:solidFill>
            <a:srgbClr val="00B0F0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CA" sz="1800" dirty="0">
                <a:latin typeface="Arial Narrow" panose="020B0606020202030204" pitchFamily="34" charset="0"/>
              </a:rPr>
              <a:t>1794</a:t>
            </a:r>
          </a:p>
        </p:txBody>
      </p:sp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53064BDA-29F7-24ED-2BEE-FC5BA904EE44}"/>
              </a:ext>
            </a:extLst>
          </p:cNvPr>
          <p:cNvSpPr/>
          <p:nvPr/>
        </p:nvSpPr>
        <p:spPr bwMode="auto">
          <a:xfrm>
            <a:off x="2525696" y="5333754"/>
            <a:ext cx="1171396" cy="482352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CA" dirty="0"/>
              <a:t>THRC</a:t>
            </a:r>
          </a:p>
        </p:txBody>
      </p: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1385A77A-2B2E-817D-B132-0AA2B10A1A95}"/>
              </a:ext>
            </a:extLst>
          </p:cNvPr>
          <p:cNvCxnSpPr>
            <a:cxnSpLocks/>
            <a:stCxn id="47" idx="0"/>
            <a:endCxn id="57" idx="2"/>
          </p:cNvCxnSpPr>
          <p:nvPr/>
        </p:nvCxnSpPr>
        <p:spPr bwMode="auto">
          <a:xfrm flipH="1" flipV="1">
            <a:off x="3111394" y="5816106"/>
            <a:ext cx="1" cy="536602"/>
          </a:xfrm>
          <a:prstGeom prst="line">
            <a:avLst/>
          </a:prstGeom>
          <a:solidFill>
            <a:schemeClr val="tx1"/>
          </a:solidFill>
          <a:ln w="38100" cap="flat" cmpd="sng" algn="ctr">
            <a:solidFill>
              <a:srgbClr val="66FF33"/>
            </a:solidFill>
            <a:prstDash val="solid"/>
            <a:round/>
            <a:headEnd type="none" w="med" len="med"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2" name="Rectangle: Rounded Corners 61">
            <a:extLst>
              <a:ext uri="{FF2B5EF4-FFF2-40B4-BE49-F238E27FC236}">
                <a16:creationId xmlns:a16="http://schemas.microsoft.com/office/drawing/2014/main" id="{1842B95A-A16E-75FE-2D59-4E777B060B65}"/>
              </a:ext>
            </a:extLst>
          </p:cNvPr>
          <p:cNvSpPr/>
          <p:nvPr/>
        </p:nvSpPr>
        <p:spPr bwMode="auto">
          <a:xfrm>
            <a:off x="185788" y="4259016"/>
            <a:ext cx="1145805" cy="482352"/>
          </a:xfrm>
          <a:prstGeom prst="roundRect">
            <a:avLst>
              <a:gd name="adj" fmla="val 50000"/>
            </a:avLst>
          </a:prstGeom>
          <a:solidFill>
            <a:srgbClr val="FF9933"/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dirty="0"/>
              <a:t>C</a:t>
            </a:r>
            <a:r>
              <a:rPr lang="en-CA" dirty="0"/>
              <a:t>AGK</a:t>
            </a:r>
          </a:p>
        </p:txBody>
      </p: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CC982530-8054-4F08-E9B2-8B0AE90F3674}"/>
              </a:ext>
            </a:extLst>
          </p:cNvPr>
          <p:cNvCxnSpPr>
            <a:cxnSpLocks/>
            <a:stCxn id="62" idx="3"/>
          </p:cNvCxnSpPr>
          <p:nvPr/>
        </p:nvCxnSpPr>
        <p:spPr bwMode="auto">
          <a:xfrm>
            <a:off x="1331593" y="4500192"/>
            <a:ext cx="1434570" cy="1899297"/>
          </a:xfrm>
          <a:prstGeom prst="line">
            <a:avLst/>
          </a:prstGeom>
          <a:solidFill>
            <a:schemeClr val="tx1"/>
          </a:solidFill>
          <a:ln w="38100" cap="flat" cmpd="sng" algn="ctr">
            <a:solidFill>
              <a:srgbClr val="FF9933"/>
            </a:solidFill>
            <a:prstDash val="solid"/>
            <a:round/>
            <a:headEnd type="none" w="med" len="med"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054" name="Straight Connector 2053">
            <a:extLst>
              <a:ext uri="{FF2B5EF4-FFF2-40B4-BE49-F238E27FC236}">
                <a16:creationId xmlns:a16="http://schemas.microsoft.com/office/drawing/2014/main" id="{BE0755DE-CE24-4D87-40F7-B7A0C0F44022}"/>
              </a:ext>
            </a:extLst>
          </p:cNvPr>
          <p:cNvCxnSpPr>
            <a:cxnSpLocks/>
            <a:stCxn id="62" idx="3"/>
            <a:endCxn id="2057" idx="1"/>
          </p:cNvCxnSpPr>
          <p:nvPr/>
        </p:nvCxnSpPr>
        <p:spPr bwMode="auto">
          <a:xfrm flipV="1">
            <a:off x="1331593" y="3115259"/>
            <a:ext cx="1042152" cy="1384933"/>
          </a:xfrm>
          <a:prstGeom prst="line">
            <a:avLst/>
          </a:prstGeom>
          <a:solidFill>
            <a:schemeClr val="tx1"/>
          </a:solidFill>
          <a:ln w="38100" cap="flat" cmpd="sng" algn="ctr">
            <a:solidFill>
              <a:srgbClr val="FF9933"/>
            </a:solidFill>
            <a:prstDash val="solid"/>
            <a:round/>
            <a:headEnd type="none" w="med" len="med"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057" name="Rectangle: Rounded Corners 2056">
            <a:extLst>
              <a:ext uri="{FF2B5EF4-FFF2-40B4-BE49-F238E27FC236}">
                <a16:creationId xmlns:a16="http://schemas.microsoft.com/office/drawing/2014/main" id="{ACB60B33-B917-9DB0-61FD-42C2C7AFE281}"/>
              </a:ext>
            </a:extLst>
          </p:cNvPr>
          <p:cNvSpPr/>
          <p:nvPr/>
        </p:nvSpPr>
        <p:spPr bwMode="auto">
          <a:xfrm>
            <a:off x="2373745" y="2874083"/>
            <a:ext cx="886287" cy="482352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CA" dirty="0"/>
              <a:t>HRC</a:t>
            </a:r>
          </a:p>
        </p:txBody>
      </p:sp>
      <p:cxnSp>
        <p:nvCxnSpPr>
          <p:cNvPr id="2058" name="Straight Connector 2057">
            <a:extLst>
              <a:ext uri="{FF2B5EF4-FFF2-40B4-BE49-F238E27FC236}">
                <a16:creationId xmlns:a16="http://schemas.microsoft.com/office/drawing/2014/main" id="{80B815E7-9EE0-ED8B-0EE2-E3126066C53B}"/>
              </a:ext>
            </a:extLst>
          </p:cNvPr>
          <p:cNvCxnSpPr>
            <a:cxnSpLocks/>
            <a:stCxn id="2057" idx="3"/>
          </p:cNvCxnSpPr>
          <p:nvPr/>
        </p:nvCxnSpPr>
        <p:spPr bwMode="auto">
          <a:xfrm>
            <a:off x="3260032" y="3115259"/>
            <a:ext cx="504056" cy="961813"/>
          </a:xfrm>
          <a:prstGeom prst="line">
            <a:avLst/>
          </a:prstGeom>
          <a:solidFill>
            <a:schemeClr val="tx1"/>
          </a:solidFill>
          <a:ln w="38100" cap="flat" cmpd="sng" algn="ctr">
            <a:solidFill>
              <a:srgbClr val="92D050"/>
            </a:solidFill>
            <a:prstDash val="solid"/>
            <a:round/>
            <a:headEnd type="none" w="med" len="med"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061" name="Straight Connector 2060">
            <a:extLst>
              <a:ext uri="{FF2B5EF4-FFF2-40B4-BE49-F238E27FC236}">
                <a16:creationId xmlns:a16="http://schemas.microsoft.com/office/drawing/2014/main" id="{60CA309E-521C-A3EC-FC94-4D7903143A44}"/>
              </a:ext>
            </a:extLst>
          </p:cNvPr>
          <p:cNvCxnSpPr>
            <a:cxnSpLocks/>
            <a:stCxn id="29" idx="3"/>
          </p:cNvCxnSpPr>
          <p:nvPr/>
        </p:nvCxnSpPr>
        <p:spPr bwMode="auto">
          <a:xfrm flipV="1">
            <a:off x="2941597" y="4077072"/>
            <a:ext cx="2105217" cy="29377"/>
          </a:xfrm>
          <a:prstGeom prst="line">
            <a:avLst/>
          </a:prstGeom>
          <a:solidFill>
            <a:schemeClr val="tx1"/>
          </a:solidFill>
          <a:ln w="38100" cap="flat" cmpd="sng" algn="ctr">
            <a:solidFill>
              <a:srgbClr val="66FF33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065" name="Rectangle: Rounded Corners 2064">
            <a:extLst>
              <a:ext uri="{FF2B5EF4-FFF2-40B4-BE49-F238E27FC236}">
                <a16:creationId xmlns:a16="http://schemas.microsoft.com/office/drawing/2014/main" id="{7E585202-9CC2-4987-02FB-7B6114A16C3D}"/>
              </a:ext>
            </a:extLst>
          </p:cNvPr>
          <p:cNvSpPr/>
          <p:nvPr/>
        </p:nvSpPr>
        <p:spPr bwMode="auto">
          <a:xfrm>
            <a:off x="8050088" y="6140887"/>
            <a:ext cx="914400" cy="482352"/>
          </a:xfrm>
          <a:prstGeom prst="roundRect">
            <a:avLst>
              <a:gd name="adj" fmla="val 50000"/>
            </a:avLst>
          </a:prstGeom>
          <a:solidFill>
            <a:srgbClr val="FF99CC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dirty="0"/>
              <a:t>R</a:t>
            </a:r>
            <a:r>
              <a:rPr lang="en-CA" dirty="0"/>
              <a:t>CA</a:t>
            </a:r>
          </a:p>
        </p:txBody>
      </p:sp>
      <p:sp>
        <p:nvSpPr>
          <p:cNvPr id="2068" name="Oval 2067">
            <a:extLst>
              <a:ext uri="{FF2B5EF4-FFF2-40B4-BE49-F238E27FC236}">
                <a16:creationId xmlns:a16="http://schemas.microsoft.com/office/drawing/2014/main" id="{635AB81D-AB43-25E2-6BE2-1D488CEEBCB9}"/>
              </a:ext>
            </a:extLst>
          </p:cNvPr>
          <p:cNvSpPr/>
          <p:nvPr/>
        </p:nvSpPr>
        <p:spPr bwMode="auto">
          <a:xfrm>
            <a:off x="1862751" y="2792473"/>
            <a:ext cx="542547" cy="359882"/>
          </a:xfrm>
          <a:prstGeom prst="ellipse">
            <a:avLst/>
          </a:prstGeom>
          <a:solidFill>
            <a:srgbClr val="00B0F0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CA" sz="1800" dirty="0">
                <a:latin typeface="Arial Narrow" panose="020B0606020202030204" pitchFamily="34" charset="0"/>
              </a:rPr>
              <a:t>1847</a:t>
            </a:r>
          </a:p>
        </p:txBody>
      </p:sp>
      <p:sp>
        <p:nvSpPr>
          <p:cNvPr id="2073" name="Oval 2072">
            <a:extLst>
              <a:ext uri="{FF2B5EF4-FFF2-40B4-BE49-F238E27FC236}">
                <a16:creationId xmlns:a16="http://schemas.microsoft.com/office/drawing/2014/main" id="{D7AE6593-4A42-1F41-46BC-2BD568B954C0}"/>
              </a:ext>
            </a:extLst>
          </p:cNvPr>
          <p:cNvSpPr/>
          <p:nvPr/>
        </p:nvSpPr>
        <p:spPr bwMode="auto">
          <a:xfrm>
            <a:off x="1404799" y="4824156"/>
            <a:ext cx="542547" cy="359882"/>
          </a:xfrm>
          <a:prstGeom prst="ellipse">
            <a:avLst/>
          </a:prstGeom>
          <a:solidFill>
            <a:srgbClr val="00B0F0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CA" sz="1800" dirty="0">
                <a:latin typeface="Arial Narrow" panose="020B0606020202030204" pitchFamily="34" charset="0"/>
              </a:rPr>
              <a:t>1847</a:t>
            </a:r>
          </a:p>
        </p:txBody>
      </p:sp>
      <p:sp>
        <p:nvSpPr>
          <p:cNvPr id="2074" name="Oval 2073">
            <a:extLst>
              <a:ext uri="{FF2B5EF4-FFF2-40B4-BE49-F238E27FC236}">
                <a16:creationId xmlns:a16="http://schemas.microsoft.com/office/drawing/2014/main" id="{DA358D5E-3D0A-EACE-604D-61397595ABDA}"/>
              </a:ext>
            </a:extLst>
          </p:cNvPr>
          <p:cNvSpPr/>
          <p:nvPr/>
        </p:nvSpPr>
        <p:spPr bwMode="auto">
          <a:xfrm>
            <a:off x="3374419" y="4208365"/>
            <a:ext cx="542547" cy="359882"/>
          </a:xfrm>
          <a:prstGeom prst="ellipse">
            <a:avLst/>
          </a:prstGeom>
          <a:solidFill>
            <a:srgbClr val="00B0F0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CA" sz="1800" dirty="0">
                <a:latin typeface="Arial Narrow" panose="020B0606020202030204" pitchFamily="34" charset="0"/>
              </a:rPr>
              <a:t>1866</a:t>
            </a:r>
          </a:p>
        </p:txBody>
      </p:sp>
      <p:cxnSp>
        <p:nvCxnSpPr>
          <p:cNvPr id="2075" name="Straight Connector 2074">
            <a:extLst>
              <a:ext uri="{FF2B5EF4-FFF2-40B4-BE49-F238E27FC236}">
                <a16:creationId xmlns:a16="http://schemas.microsoft.com/office/drawing/2014/main" id="{ADB29EBD-63A5-8ACE-6F9B-2104622DA360}"/>
              </a:ext>
            </a:extLst>
          </p:cNvPr>
          <p:cNvCxnSpPr>
            <a:cxnSpLocks/>
            <a:stCxn id="57" idx="3"/>
            <a:endCxn id="2083" idx="1"/>
          </p:cNvCxnSpPr>
          <p:nvPr/>
        </p:nvCxnSpPr>
        <p:spPr bwMode="auto">
          <a:xfrm flipV="1">
            <a:off x="3697092" y="4830689"/>
            <a:ext cx="1787787" cy="744241"/>
          </a:xfrm>
          <a:prstGeom prst="line">
            <a:avLst/>
          </a:prstGeom>
          <a:solidFill>
            <a:schemeClr val="tx1"/>
          </a:solidFill>
          <a:ln w="38100" cap="flat" cmpd="sng" algn="ctr">
            <a:solidFill>
              <a:srgbClr val="66FF33"/>
            </a:solidFill>
            <a:prstDash val="solid"/>
            <a:round/>
            <a:headEnd type="none" w="med" len="med"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080" name="Straight Connector 2079">
            <a:extLst>
              <a:ext uri="{FF2B5EF4-FFF2-40B4-BE49-F238E27FC236}">
                <a16:creationId xmlns:a16="http://schemas.microsoft.com/office/drawing/2014/main" id="{34CEF936-1485-C4E0-24F0-161857AFCA4A}"/>
              </a:ext>
            </a:extLst>
          </p:cNvPr>
          <p:cNvCxnSpPr>
            <a:cxnSpLocks/>
            <a:endCxn id="2083" idx="1"/>
          </p:cNvCxnSpPr>
          <p:nvPr/>
        </p:nvCxnSpPr>
        <p:spPr bwMode="auto">
          <a:xfrm>
            <a:off x="5046814" y="4077072"/>
            <a:ext cx="438065" cy="753617"/>
          </a:xfrm>
          <a:prstGeom prst="line">
            <a:avLst/>
          </a:prstGeom>
          <a:solidFill>
            <a:schemeClr val="tx1"/>
          </a:solidFill>
          <a:ln w="38100" cap="flat" cmpd="sng" algn="ctr">
            <a:solidFill>
              <a:srgbClr val="66FF33"/>
            </a:solidFill>
            <a:prstDash val="solid"/>
            <a:round/>
            <a:headEnd type="none" w="med" len="med"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083" name="Rectangle: Rounded Corners 2082">
            <a:extLst>
              <a:ext uri="{FF2B5EF4-FFF2-40B4-BE49-F238E27FC236}">
                <a16:creationId xmlns:a16="http://schemas.microsoft.com/office/drawing/2014/main" id="{6F394AD6-2C45-3A71-935C-DCC8B8AB0C1F}"/>
              </a:ext>
            </a:extLst>
          </p:cNvPr>
          <p:cNvSpPr/>
          <p:nvPr/>
        </p:nvSpPr>
        <p:spPr bwMode="auto">
          <a:xfrm>
            <a:off x="5484879" y="4589513"/>
            <a:ext cx="1171396" cy="482352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dirty="0"/>
              <a:t>C</a:t>
            </a:r>
            <a:r>
              <a:rPr lang="en-CA" dirty="0"/>
              <a:t>RCNA</a:t>
            </a:r>
          </a:p>
        </p:txBody>
      </p:sp>
      <p:sp>
        <p:nvSpPr>
          <p:cNvPr id="2088" name="Oval 2087">
            <a:extLst>
              <a:ext uri="{FF2B5EF4-FFF2-40B4-BE49-F238E27FC236}">
                <a16:creationId xmlns:a16="http://schemas.microsoft.com/office/drawing/2014/main" id="{29AC02C0-021C-E9FF-7CFF-16EAE7C4B8D1}"/>
              </a:ext>
            </a:extLst>
          </p:cNvPr>
          <p:cNvSpPr/>
          <p:nvPr/>
        </p:nvSpPr>
        <p:spPr bwMode="auto">
          <a:xfrm>
            <a:off x="5336079" y="4106697"/>
            <a:ext cx="542547" cy="359882"/>
          </a:xfrm>
          <a:prstGeom prst="ellipse">
            <a:avLst/>
          </a:prstGeom>
          <a:solidFill>
            <a:srgbClr val="00B0F0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CA" sz="1800" dirty="0">
                <a:latin typeface="Arial Narrow" panose="020B0606020202030204" pitchFamily="34" charset="0"/>
              </a:rPr>
              <a:t>1890</a:t>
            </a:r>
          </a:p>
        </p:txBody>
      </p:sp>
      <p:sp>
        <p:nvSpPr>
          <p:cNvPr id="2089" name="Rectangle: Rounded Corners 2088">
            <a:extLst>
              <a:ext uri="{FF2B5EF4-FFF2-40B4-BE49-F238E27FC236}">
                <a16:creationId xmlns:a16="http://schemas.microsoft.com/office/drawing/2014/main" id="{98C89DFE-D8C7-0AE9-A413-2079A96D4A18}"/>
              </a:ext>
            </a:extLst>
          </p:cNvPr>
          <p:cNvSpPr/>
          <p:nvPr/>
        </p:nvSpPr>
        <p:spPr bwMode="auto">
          <a:xfrm>
            <a:off x="7812407" y="4589888"/>
            <a:ext cx="1171396" cy="482352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dirty="0"/>
              <a:t>C</a:t>
            </a:r>
            <a:r>
              <a:rPr lang="en-CA" dirty="0"/>
              <a:t>RCNA</a:t>
            </a:r>
          </a:p>
        </p:txBody>
      </p:sp>
      <p:cxnSp>
        <p:nvCxnSpPr>
          <p:cNvPr id="2090" name="Straight Connector 2089">
            <a:extLst>
              <a:ext uri="{FF2B5EF4-FFF2-40B4-BE49-F238E27FC236}">
                <a16:creationId xmlns:a16="http://schemas.microsoft.com/office/drawing/2014/main" id="{03152D12-7FCD-F314-1C04-E93BC3B9A002}"/>
              </a:ext>
            </a:extLst>
          </p:cNvPr>
          <p:cNvCxnSpPr>
            <a:cxnSpLocks/>
            <a:stCxn id="2083" idx="3"/>
            <a:endCxn id="2089" idx="1"/>
          </p:cNvCxnSpPr>
          <p:nvPr/>
        </p:nvCxnSpPr>
        <p:spPr bwMode="auto">
          <a:xfrm>
            <a:off x="6656275" y="4830689"/>
            <a:ext cx="1156132" cy="375"/>
          </a:xfrm>
          <a:prstGeom prst="line">
            <a:avLst/>
          </a:prstGeom>
          <a:solidFill>
            <a:schemeClr val="tx1"/>
          </a:solidFill>
          <a:ln w="38100" cap="flat" cmpd="sng" algn="ctr">
            <a:solidFill>
              <a:srgbClr val="66FF33"/>
            </a:solidFill>
            <a:prstDash val="solid"/>
            <a:round/>
            <a:headEnd type="none" w="med" len="med"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094" name="Rectangle: Rounded Corners 2093">
            <a:extLst>
              <a:ext uri="{FF2B5EF4-FFF2-40B4-BE49-F238E27FC236}">
                <a16:creationId xmlns:a16="http://schemas.microsoft.com/office/drawing/2014/main" id="{D7CAF85C-E8C5-4B7F-9BDE-0CD147854BE6}"/>
              </a:ext>
            </a:extLst>
          </p:cNvPr>
          <p:cNvSpPr/>
          <p:nvPr/>
        </p:nvSpPr>
        <p:spPr bwMode="auto">
          <a:xfrm>
            <a:off x="341497" y="1667704"/>
            <a:ext cx="1145805" cy="482352"/>
          </a:xfrm>
          <a:prstGeom prst="roundRect">
            <a:avLst>
              <a:gd name="adj" fmla="val 50000"/>
            </a:avLst>
          </a:prstGeom>
          <a:solidFill>
            <a:srgbClr val="FF9933"/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dirty="0"/>
              <a:t>GKN</a:t>
            </a:r>
            <a:endParaRPr lang="en-CA" dirty="0"/>
          </a:p>
        </p:txBody>
      </p:sp>
      <p:cxnSp>
        <p:nvCxnSpPr>
          <p:cNvPr id="2095" name="Straight Connector 2094">
            <a:extLst>
              <a:ext uri="{FF2B5EF4-FFF2-40B4-BE49-F238E27FC236}">
                <a16:creationId xmlns:a16="http://schemas.microsoft.com/office/drawing/2014/main" id="{15CD9A65-C5EE-D4E1-A088-4B67ED4C1420}"/>
              </a:ext>
            </a:extLst>
          </p:cNvPr>
          <p:cNvCxnSpPr>
            <a:cxnSpLocks/>
          </p:cNvCxnSpPr>
          <p:nvPr/>
        </p:nvCxnSpPr>
        <p:spPr bwMode="auto">
          <a:xfrm>
            <a:off x="1463638" y="1895293"/>
            <a:ext cx="3828220" cy="0"/>
          </a:xfrm>
          <a:prstGeom prst="line">
            <a:avLst/>
          </a:prstGeom>
          <a:solidFill>
            <a:schemeClr val="tx1"/>
          </a:solidFill>
          <a:ln w="38100" cap="flat" cmpd="sng" algn="ctr">
            <a:solidFill>
              <a:srgbClr val="FF9933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097" name="Straight Connector 2096">
            <a:extLst>
              <a:ext uri="{FF2B5EF4-FFF2-40B4-BE49-F238E27FC236}">
                <a16:creationId xmlns:a16="http://schemas.microsoft.com/office/drawing/2014/main" id="{FA4CB024-741F-CCDF-0082-385D3D084783}"/>
              </a:ext>
            </a:extLst>
          </p:cNvPr>
          <p:cNvCxnSpPr>
            <a:cxnSpLocks/>
          </p:cNvCxnSpPr>
          <p:nvPr/>
        </p:nvCxnSpPr>
        <p:spPr bwMode="auto">
          <a:xfrm>
            <a:off x="5291858" y="1895293"/>
            <a:ext cx="1656406" cy="2949826"/>
          </a:xfrm>
          <a:prstGeom prst="line">
            <a:avLst/>
          </a:prstGeom>
          <a:solidFill>
            <a:schemeClr val="tx1"/>
          </a:solidFill>
          <a:ln w="38100" cap="flat" cmpd="sng" algn="ctr">
            <a:solidFill>
              <a:srgbClr val="FF9933"/>
            </a:solidFill>
            <a:prstDash val="solid"/>
            <a:round/>
            <a:headEnd type="none" w="med" len="med"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102" name="Oval 2101">
            <a:extLst>
              <a:ext uri="{FF2B5EF4-FFF2-40B4-BE49-F238E27FC236}">
                <a16:creationId xmlns:a16="http://schemas.microsoft.com/office/drawing/2014/main" id="{D6FB6205-12DD-E242-67C0-1845D33835F1}"/>
              </a:ext>
            </a:extLst>
          </p:cNvPr>
          <p:cNvSpPr/>
          <p:nvPr/>
        </p:nvSpPr>
        <p:spPr bwMode="auto">
          <a:xfrm>
            <a:off x="3904634" y="5844531"/>
            <a:ext cx="542547" cy="359882"/>
          </a:xfrm>
          <a:prstGeom prst="ellipse">
            <a:avLst/>
          </a:prstGeom>
          <a:solidFill>
            <a:srgbClr val="00B0F0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CA" sz="1800" dirty="0">
                <a:latin typeface="Arial Narrow" panose="020B0606020202030204" pitchFamily="34" charset="0"/>
              </a:rPr>
              <a:t>1867</a:t>
            </a:r>
          </a:p>
        </p:txBody>
      </p:sp>
      <p:sp>
        <p:nvSpPr>
          <p:cNvPr id="2103" name="Oval 2102">
            <a:extLst>
              <a:ext uri="{FF2B5EF4-FFF2-40B4-BE49-F238E27FC236}">
                <a16:creationId xmlns:a16="http://schemas.microsoft.com/office/drawing/2014/main" id="{E2D01952-B9E1-6AE4-261E-9AF488FDBC2C}"/>
              </a:ext>
            </a:extLst>
          </p:cNvPr>
          <p:cNvSpPr/>
          <p:nvPr/>
        </p:nvSpPr>
        <p:spPr bwMode="auto">
          <a:xfrm>
            <a:off x="7664565" y="1383801"/>
            <a:ext cx="1476070" cy="588155"/>
          </a:xfrm>
          <a:prstGeom prst="ellipse">
            <a:avLst/>
          </a:prstGeom>
          <a:solidFill>
            <a:srgbClr val="00B0F0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CA" sz="2800" i="1" dirty="0">
                <a:latin typeface="Arial Narrow" panose="020B0606020202030204" pitchFamily="34" charset="0"/>
              </a:rPr>
              <a:t>1900</a:t>
            </a:r>
          </a:p>
        </p:txBody>
      </p:sp>
    </p:spTree>
    <p:extLst>
      <p:ext uri="{BB962C8B-B14F-4D97-AF65-F5344CB8AC3E}">
        <p14:creationId xmlns:p14="http://schemas.microsoft.com/office/powerpoint/2010/main" val="2093749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3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1" dur="500"/>
                                        <p:tgtEl>
                                          <p:spTgt spid="2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2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"/>
                            </p:stCondLst>
                            <p:childTnLst>
                              <p:par>
                                <p:cTn id="9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500"/>
                            </p:stCondLst>
                            <p:childTnLst>
                              <p:par>
                                <p:cTn id="9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500"/>
                            </p:stCondLst>
                            <p:childTnLst>
                              <p:par>
                                <p:cTn id="10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1" dur="500"/>
                                        <p:tgtEl>
                                          <p:spTgt spid="20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500"/>
                            </p:stCondLst>
                            <p:childTnLst>
                              <p:par>
                                <p:cTn id="1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5" dur="500"/>
                                        <p:tgtEl>
                                          <p:spTgt spid="20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8" grpId="0" animBg="1"/>
      <p:bldP spid="29" grpId="0" animBg="1"/>
      <p:bldP spid="2" grpId="0" animBg="1"/>
      <p:bldP spid="47" grpId="0" animBg="1"/>
      <p:bldP spid="55" grpId="0" animBg="1"/>
      <p:bldP spid="57" grpId="0" animBg="1"/>
      <p:bldP spid="62" grpId="0" animBg="1"/>
      <p:bldP spid="2057" grpId="0" animBg="1"/>
      <p:bldP spid="2065" grpId="0" animBg="1"/>
      <p:bldP spid="2068" grpId="0" animBg="1"/>
      <p:bldP spid="2073" grpId="0" animBg="1"/>
      <p:bldP spid="2074" grpId="0" animBg="1"/>
      <p:bldP spid="2083" grpId="0" animBg="1"/>
      <p:bldP spid="2088" grpId="0" animBg="1"/>
      <p:bldP spid="2089" grpId="0" animBg="1"/>
      <p:bldP spid="2094" grpId="0" animBg="1"/>
      <p:bldP spid="210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D6AD11-DA79-46EA-A865-B5768E0E8134}"/>
              </a:ext>
            </a:extLst>
          </p:cNvPr>
          <p:cNvSpPr>
            <a:spLocks noGrp="1"/>
          </p:cNvSpPr>
          <p:nvPr>
            <p:ph type="title"/>
          </p:nvPr>
        </p:nvSpPr>
        <p:spPr>
          <a:gradFill>
            <a:gsLst>
              <a:gs pos="0">
                <a:srgbClr val="FFC000"/>
              </a:gs>
              <a:gs pos="100000">
                <a:srgbClr val="0070C0"/>
              </a:gs>
              <a:gs pos="54000">
                <a:srgbClr val="FF0000"/>
              </a:gs>
            </a:gsLst>
            <a:lin ang="5400000" scaled="1"/>
          </a:gradFill>
        </p:spPr>
        <p:txBody>
          <a:bodyPr/>
          <a:lstStyle/>
          <a:p>
            <a:r>
              <a:rPr lang="en-CA" dirty="0"/>
              <a:t>Doctrinal issues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06E29D-08C4-40F1-A6C3-61318C28BE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/>
              <a:t>Until </a:t>
            </a:r>
            <a:r>
              <a:rPr lang="en-CA" dirty="0">
                <a:solidFill>
                  <a:srgbClr val="00B0F0"/>
                </a:solidFill>
              </a:rPr>
              <a:t>1930s</a:t>
            </a:r>
            <a:r>
              <a:rPr lang="en-CA" dirty="0"/>
              <a:t> the CRCNA was mostly Dutch speaking, hence the church cultures of GKN and CRCNA were interwoven</a:t>
            </a:r>
          </a:p>
          <a:p>
            <a:pPr marL="457200" lvl="1" indent="0">
              <a:buNone/>
            </a:pPr>
            <a:r>
              <a:rPr lang="en-CA" dirty="0"/>
              <a:t>		(and those of the GKSA/RCSA in South Africa)</a:t>
            </a:r>
          </a:p>
          <a:p>
            <a:r>
              <a:rPr lang="en-CA" dirty="0"/>
              <a:t>Internal division over various matters</a:t>
            </a:r>
          </a:p>
          <a:p>
            <a:pPr lvl="1"/>
            <a:r>
              <a:rPr lang="en-CA" dirty="0"/>
              <a:t>Common Grace</a:t>
            </a:r>
          </a:p>
          <a:p>
            <a:pPr lvl="2"/>
            <a:r>
              <a:rPr lang="en-CA" dirty="0"/>
              <a:t>What can be learned about God from creation?</a:t>
            </a:r>
          </a:p>
          <a:p>
            <a:pPr lvl="1"/>
            <a:r>
              <a:rPr lang="en-CA" dirty="0"/>
              <a:t>Pluriformity of the church / Invisible church</a:t>
            </a:r>
          </a:p>
          <a:p>
            <a:pPr lvl="2"/>
            <a:r>
              <a:rPr lang="en-CA" dirty="0"/>
              <a:t>Churches exist with different ‘emphases’ (liturgical, doctrinal, service)</a:t>
            </a:r>
          </a:p>
          <a:p>
            <a:pPr lvl="1"/>
            <a:r>
              <a:rPr lang="en-CA" dirty="0"/>
              <a:t>Covenant (Presumptive Regeneration)</a:t>
            </a:r>
          </a:p>
          <a:p>
            <a:pPr lvl="2"/>
            <a:r>
              <a:rPr lang="en-CA" dirty="0"/>
              <a:t>Is an infant baptized because of presumed faith or God’s covenant?</a:t>
            </a:r>
          </a:p>
          <a:p>
            <a:pPr lvl="1"/>
            <a:r>
              <a:rPr lang="en-CA" dirty="0"/>
              <a:t>Centralized or decentralized church polity</a:t>
            </a:r>
          </a:p>
          <a:p>
            <a:pPr lvl="2"/>
            <a:r>
              <a:rPr lang="en-CA" dirty="0"/>
              <a:t>Can a general synod depose office bearers?</a:t>
            </a:r>
          </a:p>
          <a:p>
            <a:pPr lvl="2"/>
            <a:endParaRPr lang="en-CA" dirty="0"/>
          </a:p>
          <a:p>
            <a:endParaRPr lang="en-CA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60B9300-08C5-43DD-A7C4-6B36F492EBA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142548"/>
            <a:ext cx="1008112" cy="85790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E6E79F4-C6B3-41A5-AD1D-A7AE85B1BD0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122" y="129055"/>
            <a:ext cx="1008112" cy="857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03036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835868-1E75-D54A-3ECF-0E9E84AEB2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C51372-DC76-7F20-3FBE-6B8BB22908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219200"/>
            <a:ext cx="9144000" cy="5638800"/>
          </a:xfrm>
        </p:spPr>
        <p:txBody>
          <a:bodyPr/>
          <a:lstStyle/>
          <a:p>
            <a:r>
              <a:rPr lang="en-CA" dirty="0">
                <a:solidFill>
                  <a:srgbClr val="00CCFF"/>
                </a:solidFill>
              </a:rPr>
              <a:t>1922</a:t>
            </a:r>
            <a:r>
              <a:rPr lang="en-CA" dirty="0"/>
              <a:t>: teachings of Dr. Ralph Janssen condemned</a:t>
            </a:r>
          </a:p>
          <a:p>
            <a:pPr lvl="1"/>
            <a:r>
              <a:rPr lang="en-CA" dirty="0"/>
              <a:t>He had quite liberal views on especially common grace</a:t>
            </a:r>
          </a:p>
          <a:p>
            <a:pPr lvl="1"/>
            <a:r>
              <a:rPr lang="en-CA" dirty="0"/>
              <a:t>Such views tend to promote science as a source of truth</a:t>
            </a:r>
          </a:p>
          <a:p>
            <a:pPr marL="114300" indent="0">
              <a:buNone/>
            </a:pPr>
            <a:endParaRPr lang="en-CA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71AFDA7E-6C9B-89A8-DB7D-44BEAB593B8B}"/>
              </a:ext>
            </a:extLst>
          </p:cNvPr>
          <p:cNvSpPr txBox="1">
            <a:spLocks/>
          </p:cNvSpPr>
          <p:nvPr/>
        </p:nvSpPr>
        <p:spPr bwMode="auto">
          <a:xfrm>
            <a:off x="0" y="0"/>
            <a:ext cx="9144000" cy="1143000"/>
          </a:xfrm>
          <a:prstGeom prst="rect">
            <a:avLst/>
          </a:prstGeom>
          <a:gradFill>
            <a:gsLst>
              <a:gs pos="0">
                <a:srgbClr val="FF0000"/>
              </a:gs>
              <a:gs pos="100000">
                <a:srgbClr val="0070C0"/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CA" dirty="0">
                <a:latin typeface="Calibri" panose="020F0502020204030204" pitchFamily="34" charset="0"/>
                <a:cs typeface="Calibri" panose="020F0502020204030204" pitchFamily="34" charset="0"/>
              </a:rPr>
              <a:t>North America –PRC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ABD4804-A23A-6FBD-F631-829DF88C895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142548"/>
            <a:ext cx="1008112" cy="85790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E45A725-B29E-D239-5A3E-07CB554F5E1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122" y="129055"/>
            <a:ext cx="1008112" cy="857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5766191"/>
      </p:ext>
    </p:extLst>
  </p:cSld>
  <p:clrMapOvr>
    <a:masterClrMapping/>
  </p:clrMapOvr>
</p:sld>
</file>

<file path=ppt/theme/theme1.xml><?xml version="1.0" encoding="utf-8"?>
<a:theme xmlns:a="http://schemas.openxmlformats.org/drawingml/2006/main" name="4_Office Theme">
  <a:themeElements>
    <a:clrScheme name="Office Theme 8">
      <a:dk1>
        <a:srgbClr val="C0C0C0"/>
      </a:dk1>
      <a:lt1>
        <a:srgbClr val="FFFFFF"/>
      </a:lt1>
      <a:dk2>
        <a:srgbClr val="000000"/>
      </a:dk2>
      <a:lt2>
        <a:srgbClr val="FFFFFF"/>
      </a:lt2>
      <a:accent1>
        <a:srgbClr val="00CC99"/>
      </a:accent1>
      <a:accent2>
        <a:srgbClr val="3333CC"/>
      </a:accent2>
      <a:accent3>
        <a:srgbClr val="AAAAAA"/>
      </a:accent3>
      <a:accent4>
        <a:srgbClr val="DADADA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Comic Sans MS"/>
        <a:ea typeface=""/>
        <a:cs typeface=""/>
      </a:majorFont>
      <a:minorFont>
        <a:latin typeface="Comic Sans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tx1"/>
        </a:solidFill>
        <a:ln w="9525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altLang="en-US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anose="02020603050405020304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tx1"/>
        </a:solidFill>
        <a:ln w="9525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altLang="en-US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anose="02020603050405020304" pitchFamily="18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8">
        <a:dk1>
          <a:srgbClr val="C0C0C0"/>
        </a:dk1>
        <a:lt1>
          <a:srgbClr val="FFFFFF"/>
        </a:lt1>
        <a:dk2>
          <a:srgbClr val="000000"/>
        </a:dk2>
        <a:lt2>
          <a:srgbClr val="FFFFFF"/>
        </a:lt2>
        <a:accent1>
          <a:srgbClr val="00CC99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17351</TotalTime>
  <Words>1593</Words>
  <Application>Microsoft Office PowerPoint</Application>
  <PresentationFormat>On-screen Show (4:3)</PresentationFormat>
  <Paragraphs>324</Paragraphs>
  <Slides>24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0" baseType="lpstr">
      <vt:lpstr>Arial</vt:lpstr>
      <vt:lpstr>Arial Narrow</vt:lpstr>
      <vt:lpstr>Calibri</vt:lpstr>
      <vt:lpstr>Comic Sans MS</vt:lpstr>
      <vt:lpstr>Times New Roman</vt:lpstr>
      <vt:lpstr>4_Office Theme</vt:lpstr>
      <vt:lpstr>Church Scapes</vt:lpstr>
      <vt:lpstr>Psalm 122:3</vt:lpstr>
      <vt:lpstr>Splits &amp; Mergers</vt:lpstr>
      <vt:lpstr>PowerPoint Presentation</vt:lpstr>
      <vt:lpstr>PowerPoint Presentation</vt:lpstr>
      <vt:lpstr>PowerPoint Presentation</vt:lpstr>
      <vt:lpstr>PowerPoint Presentation</vt:lpstr>
      <vt:lpstr>Doctrinal issues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Reformed Congregations NA</vt:lpstr>
      <vt:lpstr>CRC / OCRC / URC</vt:lpstr>
      <vt:lpstr>OCRC / URC / CREC</vt:lpstr>
      <vt:lpstr>Reformed Church in America</vt:lpstr>
      <vt:lpstr>PowerPoint Presentation</vt:lpstr>
      <vt:lpstr>Church Scapes</vt:lpstr>
    </vt:vector>
  </TitlesOfParts>
  <Company> 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Hoe gedraagt een christen zich?</dc:title>
  <dc:creator>Roelf Janssen</dc:creator>
  <cp:lastModifiedBy>Roelf Janssen</cp:lastModifiedBy>
  <cp:revision>640</cp:revision>
  <cp:lastPrinted>2025-10-16T00:10:25Z</cp:lastPrinted>
  <dcterms:created xsi:type="dcterms:W3CDTF">2008-08-14T09:20:46Z</dcterms:created>
  <dcterms:modified xsi:type="dcterms:W3CDTF">2025-11-26T21:03:58Z</dcterms:modified>
</cp:coreProperties>
</file>