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38" r:id="rId2"/>
    <p:sldId id="798" r:id="rId3"/>
    <p:sldId id="768" r:id="rId4"/>
    <p:sldId id="769" r:id="rId5"/>
    <p:sldId id="770" r:id="rId6"/>
    <p:sldId id="771" r:id="rId7"/>
    <p:sldId id="772" r:id="rId8"/>
    <p:sldId id="773" r:id="rId9"/>
    <p:sldId id="774" r:id="rId10"/>
    <p:sldId id="775" r:id="rId11"/>
    <p:sldId id="802" r:id="rId12"/>
    <p:sldId id="626" r:id="rId13"/>
    <p:sldId id="627" r:id="rId14"/>
    <p:sldId id="803" r:id="rId15"/>
    <p:sldId id="588" r:id="rId16"/>
    <p:sldId id="592" r:id="rId17"/>
    <p:sldId id="593" r:id="rId18"/>
    <p:sldId id="594" r:id="rId19"/>
    <p:sldId id="595" r:id="rId20"/>
    <p:sldId id="598" r:id="rId21"/>
    <p:sldId id="804" r:id="rId22"/>
  </p:sldIdLst>
  <p:sldSz cx="9144000" cy="6858000" type="screen4x3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712B98-7CDD-4D86-96B9-DD7EB6C4F0A6}">
          <p14:sldIdLst/>
        </p14:section>
        <p14:section name="Untitled Section" id="{FCE16A5D-DBBC-42BD-8E09-21DA000D3502}">
          <p14:sldIdLst>
            <p14:sldId id="338"/>
            <p14:sldId id="798"/>
            <p14:sldId id="768"/>
            <p14:sldId id="769"/>
            <p14:sldId id="770"/>
            <p14:sldId id="771"/>
            <p14:sldId id="772"/>
            <p14:sldId id="773"/>
            <p14:sldId id="774"/>
            <p14:sldId id="775"/>
            <p14:sldId id="802"/>
            <p14:sldId id="626"/>
            <p14:sldId id="627"/>
            <p14:sldId id="803"/>
            <p14:sldId id="588"/>
            <p14:sldId id="592"/>
            <p14:sldId id="593"/>
            <p14:sldId id="594"/>
            <p14:sldId id="595"/>
            <p14:sldId id="598"/>
            <p14:sldId id="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CCFF"/>
    <a:srgbClr val="FFCC00"/>
    <a:srgbClr val="FFFF00"/>
    <a:srgbClr val="FF99CC"/>
    <a:srgbClr val="00FF00"/>
    <a:srgbClr val="FFFF99"/>
    <a:srgbClr val="FF9933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5429" autoAdjust="0"/>
  </p:normalViewPr>
  <p:slideViewPr>
    <p:cSldViewPr>
      <p:cViewPr varScale="1">
        <p:scale>
          <a:sx n="86" d="100"/>
          <a:sy n="86" d="100"/>
        </p:scale>
        <p:origin x="193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927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4849" cy="4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Church Scapes - Dort Reformed Church History - North America</a:t>
            </a:r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4800" y="2"/>
            <a:ext cx="2986385" cy="4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Oct 15, 2025</a:t>
            </a:r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056"/>
            <a:ext cx="3064849" cy="42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4800" y="8844056"/>
            <a:ext cx="2986385" cy="42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1E966B-D094-4A9A-B0C9-931ACE5329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97940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64849" cy="4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Church Scapes - Dort Reformed Church History - North America</a:t>
            </a:r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4800" y="2"/>
            <a:ext cx="2986385" cy="4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Oct 15, 2025</a:t>
            </a: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712788"/>
            <a:ext cx="4659312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88139" tIns="44070" rIns="88139" bIns="44070"/>
          <a:lstStyle/>
          <a:p>
            <a:endParaRPr lang="en-CA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155" y="4422028"/>
            <a:ext cx="5104878" cy="42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056"/>
            <a:ext cx="3064849" cy="42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4800" y="8844056"/>
            <a:ext cx="2986385" cy="42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502" tIns="46251" rIns="92502" bIns="4625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7D539F-3639-4C82-BF71-1EF3CBA8CF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5786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Left map: 1600 (from mapsof.net)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57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Name confusions: “Reformed” can refer to Continental Calvinists OR to Theocratic Presbyterians; “Seceders” is both a name in the Scottish and in the Dutch Calvinist traditions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39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chart handed out is a bit more complex.</a:t>
            </a:r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Church Scapes - Dort Reformed Church History - North America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15, 2025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7610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Nova Scotia = New Scotland</a:t>
            </a:r>
          </a:p>
          <a:p>
            <a:r>
              <a:rPr lang="en-CA" dirty="0"/>
              <a:t>Caledonia is the Roman name </a:t>
            </a:r>
            <a:r>
              <a:rPr lang="en-CA"/>
              <a:t>for Scotland.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511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distinction between Scottish and American Presbyterian in polity is important. In Dort circles they are often thought to be identical.</a:t>
            </a:r>
          </a:p>
          <a:p>
            <a:r>
              <a:rPr lang="en-CA" dirty="0"/>
              <a:t>In 2022 US News ranked Princeton the highest.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1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Relevance of Adopting Act is 2 slides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82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there are mergers of groups, the subcultures tend to persist, and may cause a break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150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combination of “system subscription” and confusion about what was the Adopting Act leads to a measure of confessional tolerance in Presbyterian churches, especially in the PCA.</a:t>
            </a:r>
          </a:p>
          <a:p>
            <a:r>
              <a:rPr lang="en-CA" dirty="0"/>
              <a:t>Common exceptions are concerns with what Westminster says about the pope being the antichrist, the strict view of the Sunday as Sabbath, and consanguinity (may cousins marry).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731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08F2F-BFF8-40E6-BEBB-036FD3CA0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1874B-1B46-4BEA-5192-917AAF01B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E228A-A4B1-0091-7DF9-E5800D7DE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38C76D5-1A8F-32B0-F1BB-0EB46C4C87B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Church Scapes - Dort Reformed Church History - North America</a:t>
            </a:r>
            <a:endParaRPr lang="en-GB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3647B-D860-239A-F18F-379D3DB969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Oct 15, 2025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4F0E7-7C9B-0317-3C45-DD859FD35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51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666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Originally Anglicans were Reformed in doctrine and Catholic in governance</a:t>
            </a:r>
          </a:p>
          <a:p>
            <a:r>
              <a:rPr lang="en-CA" dirty="0"/>
              <a:t>Presbyterians were Reformed in doctrine and governance</a:t>
            </a:r>
          </a:p>
          <a:p>
            <a:r>
              <a:rPr lang="en-CA" dirty="0"/>
              <a:t>Independents were Reformed in doctrine and Anabaptist in governance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126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rulers of England. James VI is king of Scotland, became king of England and hence James I. </a:t>
            </a:r>
          </a:p>
          <a:p>
            <a:r>
              <a:rPr lang="en-CA" dirty="0"/>
              <a:t>The </a:t>
            </a:r>
            <a:r>
              <a:rPr lang="en-CA" dirty="0" err="1"/>
              <a:t>Cromwells</a:t>
            </a:r>
            <a:r>
              <a:rPr lang="en-CA" dirty="0"/>
              <a:t> are not royals. Oliver Cromwell died of ill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024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39 Articles were originally 42 in 1553, were revised until in 1571 the final 39 were in place.</a:t>
            </a:r>
          </a:p>
          <a:p>
            <a:r>
              <a:rPr lang="en-CA" dirty="0"/>
              <a:t>Canons of Dort were in The Netherlands originally an appendix to Belgic Confession article 16. They were not actually regarded as a separate confession parallel to Belgic Confession and Heidelberg Catechism until the 19</a:t>
            </a:r>
            <a:r>
              <a:rPr lang="en-CA" baseline="30000" dirty="0"/>
              <a:t>th</a:t>
            </a:r>
            <a:r>
              <a:rPr lang="en-CA" dirty="0"/>
              <a:t> century.</a:t>
            </a:r>
          </a:p>
          <a:p>
            <a:r>
              <a:rPr lang="en-CA" dirty="0"/>
              <a:t>Two Catechisms were written, rather than one, because the Assembly found it impossible to produce a catechism that was “both milk and meat”.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12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1685: Edict of Nantes revoked; 1689: Act of Toleration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004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looking at what’s relevant for North America.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5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19060-9B19-EA62-2D56-F63FF259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9AE44-1B7F-C4C2-BB72-FA8D4AA97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803400" y="635000"/>
            <a:ext cx="3052763" cy="22907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CD326-C209-7CAA-BFAA-E0FD48620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looking at what’s relevant for North America.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17F2C-2AB5-E9F2-FCA2-5692785B6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06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D539F-3639-4C82-BF71-1EF3CBA8CFC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73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51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40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26231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0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46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31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8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7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1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618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5" y="97210"/>
            <a:ext cx="1951572" cy="89709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7499" y="4382932"/>
            <a:ext cx="8641080" cy="17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marL="342900" indent="-3429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4pPr>
            <a:lvl5pPr marL="593725" indent="-593725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5pPr>
            <a:lvl6pPr marL="10509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6pPr>
            <a:lvl7pPr marL="15081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7pPr>
            <a:lvl8pPr marL="19653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8pPr>
            <a:lvl9pPr marL="24225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i="1" dirty="0">
                <a:solidFill>
                  <a:srgbClr val="00FFFF"/>
                </a:solidFill>
                <a:latin typeface="Calibri" charset="0"/>
                <a:sym typeface="Arial Narrow" charset="0"/>
              </a:rPr>
              <a:t>Lecture 4</a:t>
            </a:r>
          </a:p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 i="1" dirty="0">
                <a:solidFill>
                  <a:srgbClr val="00FFFF"/>
                </a:solidFill>
                <a:latin typeface="Calibri" charset="0"/>
                <a:sym typeface="Arial Narrow" charset="0"/>
              </a:rPr>
              <a:t>Continental &amp; North American Presbyterian</a:t>
            </a: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299" y="112516"/>
            <a:ext cx="8881437" cy="89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4pPr>
            <a:lvl5pPr marL="593725" indent="-593725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5pPr>
            <a:lvl6pPr marL="10509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6pPr>
            <a:lvl7pPr marL="15081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7pPr>
            <a:lvl8pPr marL="19653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8pPr>
            <a:lvl9pPr marL="24225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960" b="1" dirty="0">
                <a:solidFill>
                  <a:srgbClr val="FFFFFF"/>
                </a:solidFill>
                <a:latin typeface="Calibri" charset="0"/>
                <a:sym typeface="Arial Narrow" charset="0"/>
              </a:rPr>
              <a:t>Church </a:t>
            </a:r>
            <a:r>
              <a:rPr lang="en-US" altLang="en-US" sz="3960" b="1" dirty="0" err="1">
                <a:solidFill>
                  <a:srgbClr val="FFFFFF"/>
                </a:solidFill>
                <a:latin typeface="Calibri" charset="0"/>
                <a:sym typeface="Arial Narrow" charset="0"/>
              </a:rPr>
              <a:t>Scapes</a:t>
            </a:r>
            <a:endParaRPr lang="en-US" altLang="en-US" sz="3960" b="1" dirty="0">
              <a:solidFill>
                <a:srgbClr val="FFFFFF"/>
              </a:solidFill>
              <a:latin typeface="Calibri" charset="0"/>
              <a:sym typeface="Arial Narrow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7537" y="6091592"/>
            <a:ext cx="8641080" cy="5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marL="342900" indent="-3429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1pPr>
            <a:lvl2pPr marL="742950" indent="-28575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2pPr>
            <a:lvl3pPr marL="11430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3pPr>
            <a:lvl4pPr marL="1600200" indent="-228600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4pPr>
            <a:lvl5pPr marL="593725" indent="-593725" algn="l" eaLnBrk="0" hangingPunct="0">
              <a:spcBef>
                <a:spcPts val="1800"/>
              </a:spcBef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5pPr>
            <a:lvl6pPr marL="10509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6pPr>
            <a:lvl7pPr marL="15081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7pPr>
            <a:lvl8pPr marL="19653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8pPr>
            <a:lvl9pPr marL="2422525" indent="-593725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Gill Sans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Gill Sans" charset="0"/>
                <a:ea typeface="ヒラギノ角ゴ Pro W3" charset="-128"/>
                <a:sym typeface="Gill Sans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40" b="1" dirty="0">
                <a:solidFill>
                  <a:srgbClr val="92D050"/>
                </a:solidFill>
                <a:latin typeface="Calibri" charset="0"/>
                <a:sym typeface="Arial Narrow" charset="0"/>
              </a:rPr>
              <a:t>Wednesday, November 26, 2025 </a:t>
            </a:r>
          </a:p>
        </p:txBody>
      </p:sp>
      <p:pic>
        <p:nvPicPr>
          <p:cNvPr id="8" name="Picture 2" descr="Image result for synod of dort">
            <a:extLst>
              <a:ext uri="{FF2B5EF4-FFF2-40B4-BE49-F238E27FC236}">
                <a16:creationId xmlns:a16="http://schemas.microsoft.com/office/drawing/2014/main" id="{458FD901-41A9-4B0C-8298-781D47E1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95" y="1371611"/>
            <a:ext cx="57506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6B9F-7E2D-4423-8F6B-61C2F8C5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Scottish Church Woes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9C892-6BC5-4AB7-9416-62B6A6D2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Presbyterian Main Stream: </a:t>
            </a:r>
            <a:r>
              <a:rPr lang="en-CA" i="1" dirty="0">
                <a:solidFill>
                  <a:srgbClr val="00FF00"/>
                </a:solidFill>
              </a:rPr>
              <a:t>Kirk of Scotland</a:t>
            </a:r>
          </a:p>
          <a:p>
            <a:r>
              <a:rPr lang="en-CA" dirty="0"/>
              <a:t>Presbyterian Covenanters </a:t>
            </a:r>
          </a:p>
          <a:p>
            <a:pPr lvl="1"/>
            <a:r>
              <a:rPr lang="en-CA" dirty="0"/>
              <a:t>Issue: Government should not be tolerant but profess Christ</a:t>
            </a:r>
          </a:p>
          <a:p>
            <a:pPr lvl="2"/>
            <a:r>
              <a:rPr lang="en-CA" dirty="0"/>
              <a:t>Defended the </a:t>
            </a:r>
            <a:r>
              <a:rPr lang="en-CA" i="1" dirty="0"/>
              <a:t>Solemn League and Covenant</a:t>
            </a:r>
          </a:p>
          <a:p>
            <a:pPr lvl="1"/>
            <a:r>
              <a:rPr lang="en-CA" dirty="0">
                <a:solidFill>
                  <a:srgbClr val="00CCFF"/>
                </a:solidFill>
              </a:rPr>
              <a:t>1712 / 1743</a:t>
            </a:r>
            <a:r>
              <a:rPr lang="en-CA" dirty="0"/>
              <a:t>: </a:t>
            </a:r>
            <a:r>
              <a:rPr lang="en-CA" i="1" dirty="0">
                <a:solidFill>
                  <a:srgbClr val="00FF00"/>
                </a:solidFill>
              </a:rPr>
              <a:t>Reformed Presbyterian Church</a:t>
            </a:r>
          </a:p>
          <a:p>
            <a:r>
              <a:rPr lang="en-CA" dirty="0"/>
              <a:t>Presbyterian Seceders</a:t>
            </a:r>
          </a:p>
          <a:p>
            <a:pPr lvl="1"/>
            <a:r>
              <a:rPr lang="en-CA" dirty="0"/>
              <a:t>Issue: Patronage </a:t>
            </a:r>
            <a:r>
              <a:rPr lang="en-CA" i="1" dirty="0"/>
              <a:t>(who picks the minister)</a:t>
            </a:r>
          </a:p>
          <a:p>
            <a:pPr lvl="1"/>
            <a:r>
              <a:rPr lang="en-CA" dirty="0">
                <a:solidFill>
                  <a:srgbClr val="00CCFF"/>
                </a:solidFill>
              </a:rPr>
              <a:t>1733 (Secession)</a:t>
            </a:r>
            <a:r>
              <a:rPr lang="en-CA" dirty="0"/>
              <a:t>: </a:t>
            </a:r>
            <a:r>
              <a:rPr lang="en-CA" i="1" dirty="0">
                <a:solidFill>
                  <a:srgbClr val="00FF00"/>
                </a:solidFill>
              </a:rPr>
              <a:t>Associate Presbyterian Church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89AA-5654-42E7-915A-0E4D80A04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C491D-015B-44B7-BA13-9647AB961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77D22-1F0D-717B-F52E-31F78B9A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8388-2D6D-270A-DD11-D72103B3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Scottish Church Woes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5B2D-0D71-18A3-A579-26829F52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Free Presbyterian</a:t>
            </a:r>
          </a:p>
          <a:p>
            <a:pPr lvl="1"/>
            <a:r>
              <a:rPr lang="en-CA" dirty="0"/>
              <a:t>Issue: State meddling in church affairs (patronage and doctrine)</a:t>
            </a:r>
          </a:p>
          <a:p>
            <a:pPr lvl="1"/>
            <a:r>
              <a:rPr lang="en-CA" dirty="0">
                <a:solidFill>
                  <a:srgbClr val="00CCFF"/>
                </a:solidFill>
              </a:rPr>
              <a:t>1843 (Disruption)</a:t>
            </a:r>
            <a:r>
              <a:rPr lang="en-CA" dirty="0"/>
              <a:t>: </a:t>
            </a:r>
            <a:r>
              <a:rPr lang="en-CA" i="1" dirty="0">
                <a:solidFill>
                  <a:srgbClr val="00FF00"/>
                </a:solidFill>
              </a:rPr>
              <a:t>Free Church of Scotland</a:t>
            </a:r>
            <a:endParaRPr lang="en-CA" dirty="0">
              <a:solidFill>
                <a:srgbClr val="00CCFF"/>
              </a:solidFill>
            </a:endParaRPr>
          </a:p>
          <a:p>
            <a:pPr lvl="1"/>
            <a:r>
              <a:rPr lang="en-CA" dirty="0"/>
              <a:t>Issue: traditions</a:t>
            </a:r>
          </a:p>
          <a:p>
            <a:pPr lvl="1"/>
            <a:r>
              <a:rPr lang="en-CA" dirty="0">
                <a:solidFill>
                  <a:srgbClr val="00CCFF"/>
                </a:solidFill>
              </a:rPr>
              <a:t>2001: </a:t>
            </a:r>
            <a:r>
              <a:rPr lang="en-CA" i="1" dirty="0">
                <a:solidFill>
                  <a:srgbClr val="00FF00"/>
                </a:solidFill>
              </a:rPr>
              <a:t>Free Church of Scotland (Continuing)</a:t>
            </a:r>
          </a:p>
          <a:p>
            <a:pPr lvl="2"/>
            <a:r>
              <a:rPr lang="en-CA" sz="2400" dirty="0"/>
              <a:t>The FCC is becoming a bit of an “international” church for very conservative Presbyterians</a:t>
            </a:r>
          </a:p>
          <a:p>
            <a:pPr lvl="1"/>
            <a:r>
              <a:rPr lang="en-CA" dirty="0"/>
              <a:t>Both FCS and FCC are CanRC sister churches</a:t>
            </a:r>
          </a:p>
          <a:p>
            <a:pPr lvl="1"/>
            <a:endParaRPr lang="en-CA" i="1" dirty="0">
              <a:solidFill>
                <a:srgbClr val="00FF00"/>
              </a:solidFill>
            </a:endParaRPr>
          </a:p>
          <a:p>
            <a:pPr lvl="1"/>
            <a:endParaRPr lang="en-CA" i="1" dirty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CA" dirty="0"/>
              <a:t>Note that all schisms were about the relationship between church and state</a:t>
            </a:r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69CB1-618A-1609-549B-122A8231A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CD34E-4070-AB71-1B29-2CDB57613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4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AD11-DA79-46EA-A865-B5768E0E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Presbyterian in Three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E29D-08C4-40F1-A6C3-61318C28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19200"/>
            <a:ext cx="6804249" cy="5638800"/>
          </a:xfrm>
        </p:spPr>
        <p:txBody>
          <a:bodyPr/>
          <a:lstStyle/>
          <a:p>
            <a:r>
              <a:rPr lang="en-CA" dirty="0">
                <a:solidFill>
                  <a:srgbClr val="00FF00"/>
                </a:solidFill>
                <a:highlight>
                  <a:srgbClr val="0000FF"/>
                </a:highlight>
              </a:rPr>
              <a:t>Reformed Presbyterians </a:t>
            </a:r>
            <a:r>
              <a:rPr lang="en-CA" dirty="0"/>
              <a:t>(aka Covenanters)</a:t>
            </a:r>
          </a:p>
          <a:p>
            <a:pPr lvl="1"/>
            <a:r>
              <a:rPr lang="en-CA" dirty="0"/>
              <a:t>More theocratic and conservative</a:t>
            </a:r>
          </a:p>
          <a:p>
            <a:pPr lvl="1"/>
            <a:endParaRPr lang="en-CA" dirty="0"/>
          </a:p>
          <a:p>
            <a:r>
              <a:rPr lang="en-CA" dirty="0">
                <a:solidFill>
                  <a:srgbClr val="00FF00"/>
                </a:solidFill>
                <a:highlight>
                  <a:srgbClr val="0000FF"/>
                </a:highlight>
              </a:rPr>
              <a:t>Associate Presbyterians </a:t>
            </a:r>
            <a:r>
              <a:rPr lang="en-CA" dirty="0"/>
              <a:t>(aka Seceders)</a:t>
            </a:r>
          </a:p>
          <a:p>
            <a:pPr lvl="1"/>
            <a:r>
              <a:rPr lang="en-CA" dirty="0"/>
              <a:t>More experiential </a:t>
            </a:r>
          </a:p>
          <a:p>
            <a:pPr lvl="1"/>
            <a:r>
              <a:rPr lang="en-CA" dirty="0"/>
              <a:t>Erskine brothers (Marrow Theology)</a:t>
            </a:r>
          </a:p>
          <a:p>
            <a:pPr lvl="1"/>
            <a:endParaRPr lang="en-CA" dirty="0"/>
          </a:p>
          <a:p>
            <a:r>
              <a:rPr lang="en-CA" dirty="0">
                <a:solidFill>
                  <a:srgbClr val="00FF00"/>
                </a:solidFill>
                <a:highlight>
                  <a:srgbClr val="0000FF"/>
                </a:highlight>
              </a:rPr>
              <a:t>Main stream Presbyterians</a:t>
            </a:r>
          </a:p>
          <a:p>
            <a:pPr lvl="1"/>
            <a:r>
              <a:rPr lang="en-CA" dirty="0"/>
              <a:t>More covenantal and tolerant</a:t>
            </a:r>
          </a:p>
          <a:p>
            <a:pPr lvl="1"/>
            <a:r>
              <a:rPr lang="en-CA" dirty="0"/>
              <a:t>Includes Free Churches</a:t>
            </a:r>
          </a:p>
          <a:p>
            <a:pPr lvl="1"/>
            <a:endParaRPr lang="en-CA" dirty="0"/>
          </a:p>
          <a:p>
            <a:pPr lvl="2"/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6B45-530C-4A9F-BC6D-2C70B506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72D17-0D29-4320-A40C-2204EB6F6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6" name="Picture 2" descr="Image result for reformed presbyterian church">
            <a:extLst>
              <a:ext uri="{FF2B5EF4-FFF2-40B4-BE49-F238E27FC236}">
                <a16:creationId xmlns:a16="http://schemas.microsoft.com/office/drawing/2014/main" id="{F9B29E19-6D17-4849-9731-851473E9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86" y="1228685"/>
            <a:ext cx="1195586" cy="1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ssociate presbyterian church">
            <a:extLst>
              <a:ext uri="{FF2B5EF4-FFF2-40B4-BE49-F238E27FC236}">
                <a16:creationId xmlns:a16="http://schemas.microsoft.com/office/drawing/2014/main" id="{0E93ED44-7D10-4506-9D29-60250DCC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77" y="2942166"/>
            <a:ext cx="1437109" cy="19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free church of scotland">
            <a:extLst>
              <a:ext uri="{FF2B5EF4-FFF2-40B4-BE49-F238E27FC236}">
                <a16:creationId xmlns:a16="http://schemas.microsoft.com/office/drawing/2014/main" id="{E478AEB6-A94F-4DC9-93D9-284AC873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65132"/>
            <a:ext cx="1771651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9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AD11-DA79-46EA-A865-B5768E0E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To 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E29D-08C4-40F1-A6C3-61318C28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19200"/>
            <a:ext cx="4543453" cy="5638800"/>
          </a:xfrm>
        </p:spPr>
        <p:txBody>
          <a:bodyPr/>
          <a:lstStyle/>
          <a:p>
            <a:r>
              <a:rPr lang="en-CA" dirty="0">
                <a:solidFill>
                  <a:srgbClr val="00FF00"/>
                </a:solidFill>
              </a:rPr>
              <a:t>Reformed Presbyterians </a:t>
            </a:r>
            <a:r>
              <a:rPr lang="en-CA" dirty="0"/>
              <a:t>(aka Covenanters)</a:t>
            </a:r>
          </a:p>
          <a:p>
            <a:pPr lvl="1"/>
            <a:r>
              <a:rPr lang="en-CA" dirty="0"/>
              <a:t>More theocratic and conservative</a:t>
            </a:r>
          </a:p>
          <a:p>
            <a:r>
              <a:rPr lang="en-CA" dirty="0">
                <a:solidFill>
                  <a:srgbClr val="00FF00"/>
                </a:solidFill>
              </a:rPr>
              <a:t>Associate Presbyterians </a:t>
            </a:r>
            <a:r>
              <a:rPr lang="en-CA" dirty="0"/>
              <a:t>(aka Seceders)</a:t>
            </a:r>
          </a:p>
          <a:p>
            <a:pPr lvl="1"/>
            <a:r>
              <a:rPr lang="en-CA" dirty="0"/>
              <a:t>More experiential</a:t>
            </a:r>
          </a:p>
          <a:p>
            <a:r>
              <a:rPr lang="en-CA" dirty="0">
                <a:solidFill>
                  <a:srgbClr val="00FF00"/>
                </a:solidFill>
              </a:rPr>
              <a:t>Main stream Presbyterians</a:t>
            </a:r>
          </a:p>
          <a:p>
            <a:pPr lvl="1"/>
            <a:r>
              <a:rPr lang="en-CA" dirty="0"/>
              <a:t>More covenantal and tolerant</a:t>
            </a:r>
          </a:p>
          <a:p>
            <a:pPr lvl="1"/>
            <a:r>
              <a:rPr lang="en-CA" dirty="0"/>
              <a:t>Includes Free Churches</a:t>
            </a:r>
          </a:p>
          <a:p>
            <a:pPr lvl="1"/>
            <a:endParaRPr lang="en-CA" dirty="0"/>
          </a:p>
          <a:p>
            <a:pPr lvl="2"/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F6B45-530C-4A9F-BC6D-2C70B506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72D17-0D29-4320-A40C-2204EB6F6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658F30-90AB-4279-AD2F-E822BAC8971F}"/>
              </a:ext>
            </a:extLst>
          </p:cNvPr>
          <p:cNvSpPr txBox="1">
            <a:spLocks/>
          </p:cNvSpPr>
          <p:nvPr/>
        </p:nvSpPr>
        <p:spPr bwMode="auto">
          <a:xfrm>
            <a:off x="4593001" y="1219200"/>
            <a:ext cx="454345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CA" i="1" dirty="0"/>
              <a:t>Similar to Netherlands Reformed Congregations</a:t>
            </a:r>
          </a:p>
          <a:p>
            <a:pPr marL="457200" lvl="1" indent="0">
              <a:buNone/>
            </a:pPr>
            <a:br>
              <a:rPr lang="en-CA" i="1" dirty="0"/>
            </a:br>
            <a:endParaRPr lang="en-CA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i="1" dirty="0"/>
              <a:t>Similar to Free Reformed &amp; Heritage Reformed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CA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i="1" dirty="0"/>
              <a:t>Similar to Canadian Reformed &amp; United Reformed</a:t>
            </a:r>
          </a:p>
          <a:p>
            <a:pPr lvl="1"/>
            <a:endParaRPr lang="en-CA" i="1" dirty="0"/>
          </a:p>
          <a:p>
            <a:pPr lvl="2"/>
            <a:endParaRPr lang="en-CA" i="1" dirty="0"/>
          </a:p>
          <a:p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50527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2138A-6292-7637-3FBA-A90326863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92C88B-4B42-504C-B716-73628102DF52}"/>
              </a:ext>
            </a:extLst>
          </p:cNvPr>
          <p:cNvCxnSpPr/>
          <p:nvPr/>
        </p:nvCxnSpPr>
        <p:spPr bwMode="auto">
          <a:xfrm>
            <a:off x="1974827" y="2847399"/>
            <a:ext cx="41212" cy="358797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306F72-7648-85B2-0572-E0355CB4E99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CA" dirty="0"/>
              <a:t>Some Scottish Schisms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9960DB6-9682-B713-ED59-2F1B37235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B80A8AC-AEE8-A5AD-1ACC-2534D1D69293}"/>
              </a:ext>
            </a:extLst>
          </p:cNvPr>
          <p:cNvSpPr/>
          <p:nvPr/>
        </p:nvSpPr>
        <p:spPr bwMode="auto">
          <a:xfrm>
            <a:off x="0" y="6165304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 err="1"/>
              <a:t>KirkS</a:t>
            </a:r>
            <a:endParaRPr lang="en-CA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323DF3F-DDFD-2915-570B-69D50B9C7AF4}"/>
              </a:ext>
            </a:extLst>
          </p:cNvPr>
          <p:cNvSpPr/>
          <p:nvPr/>
        </p:nvSpPr>
        <p:spPr bwMode="auto">
          <a:xfrm>
            <a:off x="7976855" y="1522865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R</a:t>
            </a:r>
            <a:r>
              <a:rPr lang="en-CA" dirty="0"/>
              <a:t>PCS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78ACED-4D8E-4B9E-95DD-5684CF3D13CD}"/>
              </a:ext>
            </a:extLst>
          </p:cNvPr>
          <p:cNvCxnSpPr>
            <a:stCxn id="36" idx="3"/>
            <a:endCxn id="79" idx="1"/>
          </p:cNvCxnSpPr>
          <p:nvPr/>
        </p:nvCxnSpPr>
        <p:spPr bwMode="auto">
          <a:xfrm flipV="1">
            <a:off x="914400" y="6388674"/>
            <a:ext cx="7078813" cy="1780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52CCBB-61B9-418E-029F-62D1729097B2}"/>
              </a:ext>
            </a:extLst>
          </p:cNvPr>
          <p:cNvCxnSpPr>
            <a:endCxn id="40" idx="1"/>
          </p:cNvCxnSpPr>
          <p:nvPr/>
        </p:nvCxnSpPr>
        <p:spPr bwMode="auto">
          <a:xfrm>
            <a:off x="1187623" y="1764041"/>
            <a:ext cx="6789232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B4D687C-60E3-8308-CF18-090D6B084642}"/>
              </a:ext>
            </a:extLst>
          </p:cNvPr>
          <p:cNvCxnSpPr/>
          <p:nvPr/>
        </p:nvCxnSpPr>
        <p:spPr bwMode="auto">
          <a:xfrm>
            <a:off x="1187624" y="1764041"/>
            <a:ext cx="0" cy="46424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98E67C-E24D-9F5C-8656-98283BF7016D}"/>
              </a:ext>
            </a:extLst>
          </p:cNvPr>
          <p:cNvCxnSpPr/>
          <p:nvPr/>
        </p:nvCxnSpPr>
        <p:spPr bwMode="auto">
          <a:xfrm>
            <a:off x="3491880" y="4134152"/>
            <a:ext cx="0" cy="2261892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818182F-8511-B98E-0122-4983E2A026D4}"/>
              </a:ext>
            </a:extLst>
          </p:cNvPr>
          <p:cNvSpPr/>
          <p:nvPr/>
        </p:nvSpPr>
        <p:spPr bwMode="auto">
          <a:xfrm>
            <a:off x="870548" y="5717826"/>
            <a:ext cx="634149" cy="44126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712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C5AFA3C-53BB-6346-DA8F-BF4182B60DE3}"/>
              </a:ext>
            </a:extLst>
          </p:cNvPr>
          <p:cNvSpPr/>
          <p:nvPr/>
        </p:nvSpPr>
        <p:spPr bwMode="auto">
          <a:xfrm>
            <a:off x="7956376" y="3892976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FCS</a:t>
            </a:r>
            <a:endParaRPr lang="en-CA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1F8000B-C14E-729D-821D-CA5547811864}"/>
              </a:ext>
            </a:extLst>
          </p:cNvPr>
          <p:cNvCxnSpPr>
            <a:stCxn id="77" idx="1"/>
          </p:cNvCxnSpPr>
          <p:nvPr/>
        </p:nvCxnSpPr>
        <p:spPr bwMode="auto">
          <a:xfrm flipH="1">
            <a:off x="3491880" y="4134152"/>
            <a:ext cx="4464496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5976BA8-A524-81C6-9CCF-BAB73B6F6CD6}"/>
              </a:ext>
            </a:extLst>
          </p:cNvPr>
          <p:cNvSpPr/>
          <p:nvPr/>
        </p:nvSpPr>
        <p:spPr bwMode="auto">
          <a:xfrm>
            <a:off x="7993213" y="6147498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FF99CC"/>
          </a:solidFill>
          <a:ln w="9525" cap="flat" cmpd="sng" algn="ctr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CS</a:t>
            </a:r>
            <a:endParaRPr lang="en-CA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787F7A8-CD3F-F995-A992-0CD02B3BCD48}"/>
              </a:ext>
            </a:extLst>
          </p:cNvPr>
          <p:cNvSpPr/>
          <p:nvPr/>
        </p:nvSpPr>
        <p:spPr bwMode="auto">
          <a:xfrm>
            <a:off x="7991958" y="3238591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FCC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EBCD8-9ABC-7784-6237-27FDF86C4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1F774C-A6FD-925E-99C2-402A08B22B28}"/>
              </a:ext>
            </a:extLst>
          </p:cNvPr>
          <p:cNvSpPr/>
          <p:nvPr/>
        </p:nvSpPr>
        <p:spPr bwMode="auto">
          <a:xfrm>
            <a:off x="7981981" y="2584207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AR</a:t>
            </a:r>
            <a:r>
              <a:rPr lang="en-CA" dirty="0"/>
              <a:t>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3A878B-8D7A-5B91-9609-6CA3217169F3}"/>
              </a:ext>
            </a:extLst>
          </p:cNvPr>
          <p:cNvSpPr/>
          <p:nvPr/>
        </p:nvSpPr>
        <p:spPr bwMode="auto">
          <a:xfrm>
            <a:off x="1974827" y="1572298"/>
            <a:ext cx="634149" cy="44126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743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C302F0-BB19-28B5-CC8B-941E1B750B01}"/>
              </a:ext>
            </a:extLst>
          </p:cNvPr>
          <p:cNvSpPr/>
          <p:nvPr/>
        </p:nvSpPr>
        <p:spPr bwMode="auto">
          <a:xfrm>
            <a:off x="1701604" y="5717826"/>
            <a:ext cx="634149" cy="44126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733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5D4A7F-D1E4-421A-8BC4-544392E94ECF}"/>
              </a:ext>
            </a:extLst>
          </p:cNvPr>
          <p:cNvCxnSpPr>
            <a:endCxn id="6" idx="1"/>
          </p:cNvCxnSpPr>
          <p:nvPr/>
        </p:nvCxnSpPr>
        <p:spPr bwMode="auto">
          <a:xfrm flipV="1">
            <a:off x="1974827" y="2825383"/>
            <a:ext cx="6007154" cy="2201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BD63AD-A9D5-09F6-FACF-540D27334BB4}"/>
              </a:ext>
            </a:extLst>
          </p:cNvPr>
          <p:cNvCxnSpPr/>
          <p:nvPr/>
        </p:nvCxnSpPr>
        <p:spPr bwMode="auto">
          <a:xfrm>
            <a:off x="7442396" y="3479767"/>
            <a:ext cx="0" cy="65438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127AE-E281-6166-1F3E-2D4AF9308DE8}"/>
              </a:ext>
            </a:extLst>
          </p:cNvPr>
          <p:cNvCxnSpPr>
            <a:stCxn id="80" idx="1"/>
          </p:cNvCxnSpPr>
          <p:nvPr/>
        </p:nvCxnSpPr>
        <p:spPr bwMode="auto">
          <a:xfrm flipH="1">
            <a:off x="7442396" y="3479767"/>
            <a:ext cx="549562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25249FE-A400-7883-0A97-C3DC5503E842}"/>
              </a:ext>
            </a:extLst>
          </p:cNvPr>
          <p:cNvSpPr/>
          <p:nvPr/>
        </p:nvSpPr>
        <p:spPr bwMode="auto">
          <a:xfrm>
            <a:off x="7085982" y="3592845"/>
            <a:ext cx="634149" cy="44126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2001</a:t>
            </a:r>
            <a:endParaRPr lang="en-CA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AC8DC2-A88B-0AFD-036C-BE396FEDA668}"/>
              </a:ext>
            </a:extLst>
          </p:cNvPr>
          <p:cNvSpPr/>
          <p:nvPr/>
        </p:nvSpPr>
        <p:spPr bwMode="auto">
          <a:xfrm>
            <a:off x="3135303" y="5706235"/>
            <a:ext cx="634149" cy="441263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18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942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5" grpId="0" animBg="1"/>
      <p:bldP spid="77" grpId="0" animBg="1"/>
      <p:bldP spid="80" grpId="0" animBg="1"/>
      <p:bldP spid="6" grpId="0" animBg="1"/>
      <p:bldP spid="7" grpId="0" animBg="1"/>
      <p:bldP spid="8" grpId="0" animBg="1"/>
      <p:bldP spid="2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970-5FCB-4DFC-B335-FF00FD1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Scottish Presbyterianism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C758-1EE4-4CAC-A122-505AC813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Migration of Lowland Scots to Northern Ireland in 1600s and 1700s</a:t>
            </a:r>
          </a:p>
          <a:p>
            <a:pPr lvl="1"/>
            <a:r>
              <a:rPr lang="en-CA" dirty="0"/>
              <a:t>Causes tension between Catholics &amp; Protestants</a:t>
            </a:r>
          </a:p>
          <a:p>
            <a:pPr lvl="1"/>
            <a:r>
              <a:rPr lang="en-CA" dirty="0"/>
              <a:t>Many move on to Pennsylvania </a:t>
            </a:r>
            <a:br>
              <a:rPr lang="en-CA" dirty="0"/>
            </a:br>
            <a:r>
              <a:rPr lang="en-CA" dirty="0"/>
              <a:t>&amp; Nova Scotia (North America)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1028" name="Picture 4" descr="Image result for scottish migration to north america">
            <a:extLst>
              <a:ext uri="{FF2B5EF4-FFF2-40B4-BE49-F238E27FC236}">
                <a16:creationId xmlns:a16="http://schemas.microsoft.com/office/drawing/2014/main" id="{20B3DFA4-F4FF-4992-B683-73C43706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651450" cy="30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67A66-1A8B-4BFE-9925-54803C911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0E3EC1-FCAA-4BEF-9793-530E51EC0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9" name="Picture 2" descr="Image result for map north america 1700">
            <a:extLst>
              <a:ext uri="{FF2B5EF4-FFF2-40B4-BE49-F238E27FC236}">
                <a16:creationId xmlns:a16="http://schemas.microsoft.com/office/drawing/2014/main" id="{7F71EC37-3A79-4392-92F1-996458FA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8" y="3457229"/>
            <a:ext cx="2821857" cy="2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3A03797C-0446-4F3F-B2C2-7E44BD287027}"/>
              </a:ext>
            </a:extLst>
          </p:cNvPr>
          <p:cNvSpPr/>
          <p:nvPr/>
        </p:nvSpPr>
        <p:spPr bwMode="auto">
          <a:xfrm>
            <a:off x="2771800" y="4070382"/>
            <a:ext cx="4248472" cy="1296144"/>
          </a:xfrm>
          <a:prstGeom prst="arc">
            <a:avLst>
              <a:gd name="adj1" fmla="val 11036180"/>
              <a:gd name="adj2" fmla="val 21054455"/>
            </a:avLst>
          </a:prstGeom>
          <a:noFill/>
          <a:ln w="57150" cap="flat" cmpd="sng" algn="ctr">
            <a:solidFill>
              <a:srgbClr val="FF66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7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9950-3B74-42A4-8938-7C8B72F0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Stream Presbyterians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E396A-C1E6-4235-B3BA-865D42F94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Scottish/Irish Presbyterians in Pennsylvania</a:t>
            </a:r>
          </a:p>
          <a:p>
            <a:r>
              <a:rPr lang="en-CA" dirty="0"/>
              <a:t>English Independents in New England</a:t>
            </a:r>
          </a:p>
          <a:p>
            <a:pPr lvl="1"/>
            <a:r>
              <a:rPr lang="en-CA" dirty="0"/>
              <a:t>Flee from England (like Pilgrim Fathers had before them)</a:t>
            </a:r>
          </a:p>
          <a:p>
            <a:endParaRPr lang="en-CA" dirty="0"/>
          </a:p>
          <a:p>
            <a:r>
              <a:rPr lang="en-CA" dirty="0"/>
              <a:t>These churches unite in </a:t>
            </a:r>
            <a:r>
              <a:rPr lang="en-CA" dirty="0">
                <a:solidFill>
                  <a:srgbClr val="00CCFF"/>
                </a:solidFill>
              </a:rPr>
              <a:t>1706</a:t>
            </a:r>
            <a:r>
              <a:rPr lang="en-CA" dirty="0"/>
              <a:t> to form a presbytery</a:t>
            </a:r>
          </a:p>
          <a:p>
            <a:pPr lvl="1"/>
            <a:r>
              <a:rPr lang="en-CA" dirty="0"/>
              <a:t>Main stream Presbyterianism with an autonomous </a:t>
            </a:r>
            <a:br>
              <a:rPr lang="en-CA" dirty="0"/>
            </a:br>
            <a:r>
              <a:rPr lang="en-CA" dirty="0"/>
              <a:t>flavour</a:t>
            </a:r>
          </a:p>
          <a:p>
            <a:r>
              <a:rPr lang="en-CA" dirty="0"/>
              <a:t>Important for church government: </a:t>
            </a:r>
          </a:p>
          <a:p>
            <a:pPr lvl="1"/>
            <a:r>
              <a:rPr lang="en-CA" i="1" dirty="0"/>
              <a:t>Scottish </a:t>
            </a:r>
            <a:r>
              <a:rPr lang="en-CA" dirty="0"/>
              <a:t>Presbyterianism is top-down</a:t>
            </a:r>
          </a:p>
          <a:p>
            <a:pPr lvl="1"/>
            <a:r>
              <a:rPr lang="en-CA" i="1" dirty="0"/>
              <a:t>American </a:t>
            </a:r>
            <a:r>
              <a:rPr lang="en-CA" dirty="0"/>
              <a:t>Presbyterianism is bottom-up</a:t>
            </a:r>
          </a:p>
          <a:p>
            <a:pPr lvl="1"/>
            <a:endParaRPr lang="en-CA" dirty="0">
              <a:highlight>
                <a:srgbClr val="0000FF"/>
              </a:highlight>
            </a:endParaRPr>
          </a:p>
          <a:p>
            <a:pPr lvl="1"/>
            <a:r>
              <a:rPr lang="en-CA" i="1" dirty="0"/>
              <a:t>This is the church that eventually produced Princeton University, </a:t>
            </a:r>
            <a:endParaRPr lang="en-CA" dirty="0"/>
          </a:p>
        </p:txBody>
      </p:sp>
      <p:pic>
        <p:nvPicPr>
          <p:cNvPr id="2050" name="Picture 2" descr="Image result for top down">
            <a:extLst>
              <a:ext uri="{FF2B5EF4-FFF2-40B4-BE49-F238E27FC236}">
                <a16:creationId xmlns:a16="http://schemas.microsoft.com/office/drawing/2014/main" id="{41AAD230-283C-472D-8F45-A277AF572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48949"/>
          <a:stretch/>
        </p:blipFill>
        <p:spPr bwMode="auto">
          <a:xfrm flipH="1">
            <a:off x="7596336" y="3720256"/>
            <a:ext cx="816521" cy="19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4D944-29FC-4DA3-940E-A17F9098C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4B4F6-D10B-4444-9458-7884B7271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96AD-F8CA-4E4E-94FE-DF42EE36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Bound to what doctrine?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8D8DD-178E-4399-835D-E7C26D99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00CCFF"/>
                </a:solidFill>
              </a:rPr>
              <a:t>1729</a:t>
            </a:r>
            <a:r>
              <a:rPr lang="en-CA" dirty="0"/>
              <a:t>: Discussion about being bound to the Westminster Standards.</a:t>
            </a:r>
          </a:p>
          <a:p>
            <a:pPr marL="0" indent="0">
              <a:buNone/>
            </a:pPr>
            <a:r>
              <a:rPr lang="en-CA" dirty="0"/>
              <a:t>Decision known as the </a:t>
            </a:r>
            <a:r>
              <a:rPr lang="en-CA" dirty="0">
                <a:solidFill>
                  <a:srgbClr val="FFC000"/>
                </a:solidFill>
              </a:rPr>
              <a:t>Adopting Act</a:t>
            </a:r>
          </a:p>
          <a:p>
            <a:pPr marL="0" indent="0">
              <a:buNone/>
            </a:pPr>
            <a:r>
              <a:rPr lang="en-CA" dirty="0"/>
              <a:t>Problem:</a:t>
            </a:r>
          </a:p>
          <a:p>
            <a:pPr lvl="1">
              <a:buFontTx/>
              <a:buChar char="-"/>
            </a:pPr>
            <a:r>
              <a:rPr lang="en-CA" dirty="0"/>
              <a:t>in the morning it was noted that </a:t>
            </a:r>
            <a:br>
              <a:rPr lang="en-CA" dirty="0"/>
            </a:br>
            <a:r>
              <a:rPr lang="en-CA" dirty="0"/>
              <a:t>exceptions are okay</a:t>
            </a:r>
          </a:p>
          <a:p>
            <a:pPr lvl="1">
              <a:buFontTx/>
              <a:buChar char="-"/>
            </a:pPr>
            <a:r>
              <a:rPr lang="en-CA" dirty="0"/>
              <a:t>In the afternoon it was decided </a:t>
            </a:r>
            <a:br>
              <a:rPr lang="en-CA" dirty="0"/>
            </a:br>
            <a:r>
              <a:rPr lang="en-CA" dirty="0"/>
              <a:t>which exceptions are okay</a:t>
            </a:r>
          </a:p>
          <a:p>
            <a:pPr>
              <a:buFontTx/>
              <a:buChar char="-"/>
            </a:pPr>
            <a:r>
              <a:rPr lang="en-CA" dirty="0"/>
              <a:t>Is the Adopting Act the am or pm decision?</a:t>
            </a:r>
          </a:p>
          <a:p>
            <a:pPr marL="0" indent="0">
              <a:buNone/>
            </a:pPr>
            <a:r>
              <a:rPr lang="en-CA" dirty="0">
                <a:solidFill>
                  <a:srgbClr val="00CCFF"/>
                </a:solidFill>
              </a:rPr>
              <a:t>1736</a:t>
            </a:r>
            <a:r>
              <a:rPr lang="en-CA" dirty="0"/>
              <a:t>: okayed exceptions only on church-state</a:t>
            </a:r>
          </a:p>
          <a:p>
            <a:pPr marL="0" indent="0" algn="r">
              <a:buNone/>
            </a:pPr>
            <a:r>
              <a:rPr lang="en-CA" sz="2400" i="1" dirty="0"/>
              <a:t>(i.e. on sphere sovereignty!)</a:t>
            </a:r>
          </a:p>
        </p:txBody>
      </p:sp>
      <p:pic>
        <p:nvPicPr>
          <p:cNvPr id="3074" name="Picture 2" descr="Image result for adopting act 1729">
            <a:extLst>
              <a:ext uri="{FF2B5EF4-FFF2-40B4-BE49-F238E27FC236}">
                <a16:creationId xmlns:a16="http://schemas.microsoft.com/office/drawing/2014/main" id="{AB72A3CC-E134-49F6-A846-49637CB1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64" y="2276872"/>
            <a:ext cx="20982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53BDF-38F0-4CC8-A7D5-AEE7CF28A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95876-762A-494A-A8F0-70CD7C051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0DEC-CC2B-487E-B619-3F50705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Great Awakening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0A4D-E54E-407A-B22D-25306DBA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fire of repentance runs </a:t>
            </a:r>
            <a:br>
              <a:rPr lang="en-CA" dirty="0"/>
            </a:br>
            <a:r>
              <a:rPr lang="en-CA" dirty="0"/>
              <a:t>through Britain and N. America</a:t>
            </a:r>
          </a:p>
          <a:p>
            <a:pPr lvl="1"/>
            <a:r>
              <a:rPr lang="en-CA" dirty="0"/>
              <a:t>John Wesley: Anglican &amp; Arminian</a:t>
            </a:r>
          </a:p>
          <a:p>
            <a:pPr lvl="1"/>
            <a:r>
              <a:rPr lang="en-CA" dirty="0"/>
              <a:t>George Whitefield: Methodist &amp; Calvinist</a:t>
            </a:r>
          </a:p>
          <a:p>
            <a:pPr lvl="1"/>
            <a:r>
              <a:rPr lang="en-CA" dirty="0"/>
              <a:t>Jonathan Edwards: Congregationalist &amp; Calvinist</a:t>
            </a:r>
          </a:p>
          <a:p>
            <a:pPr lvl="1"/>
            <a:r>
              <a:rPr lang="en-CA" dirty="0"/>
              <a:t>All emphasized need for true repentance</a:t>
            </a:r>
          </a:p>
          <a:p>
            <a:r>
              <a:rPr lang="en-CA" dirty="0"/>
              <a:t>Presbyterian Schism in </a:t>
            </a:r>
            <a:r>
              <a:rPr lang="en-CA" dirty="0">
                <a:solidFill>
                  <a:srgbClr val="00CCFF"/>
                </a:solidFill>
              </a:rPr>
              <a:t>1741</a:t>
            </a:r>
            <a:r>
              <a:rPr lang="en-CA" dirty="0"/>
              <a:t>:</a:t>
            </a:r>
          </a:p>
          <a:p>
            <a:pPr lvl="1"/>
            <a:r>
              <a:rPr lang="en-CA" dirty="0">
                <a:solidFill>
                  <a:srgbClr val="00FF00"/>
                </a:solidFill>
              </a:rPr>
              <a:t>New Side</a:t>
            </a:r>
            <a:r>
              <a:rPr lang="en-CA" dirty="0"/>
              <a:t>: those in favour of the revival</a:t>
            </a:r>
          </a:p>
          <a:p>
            <a:pPr lvl="2"/>
            <a:r>
              <a:rPr lang="en-CA" dirty="0"/>
              <a:t>Tended to be English independents</a:t>
            </a:r>
          </a:p>
          <a:p>
            <a:pPr lvl="1"/>
            <a:r>
              <a:rPr lang="en-CA" dirty="0">
                <a:solidFill>
                  <a:srgbClr val="00FF00"/>
                </a:solidFill>
              </a:rPr>
              <a:t>Old Side</a:t>
            </a:r>
            <a:r>
              <a:rPr lang="en-CA" dirty="0"/>
              <a:t>: those against the revival</a:t>
            </a:r>
          </a:p>
          <a:p>
            <a:pPr lvl="2"/>
            <a:r>
              <a:rPr lang="en-CA" dirty="0"/>
              <a:t>Tended to be Scottish/Irish Presbyterians</a:t>
            </a:r>
          </a:p>
          <a:p>
            <a:r>
              <a:rPr lang="en-CA" dirty="0"/>
              <a:t>Reunited in </a:t>
            </a:r>
            <a:r>
              <a:rPr lang="en-CA" dirty="0">
                <a:solidFill>
                  <a:srgbClr val="00CCFF"/>
                </a:solidFill>
              </a:rPr>
              <a:t>1758</a:t>
            </a:r>
            <a:r>
              <a:rPr lang="en-CA" dirty="0"/>
              <a:t>. But will the union hold?</a:t>
            </a:r>
          </a:p>
        </p:txBody>
      </p:sp>
      <p:pic>
        <p:nvPicPr>
          <p:cNvPr id="4098" name="Picture 2" descr="Image result for great awakening">
            <a:extLst>
              <a:ext uri="{FF2B5EF4-FFF2-40B4-BE49-F238E27FC236}">
                <a16:creationId xmlns:a16="http://schemas.microsoft.com/office/drawing/2014/main" id="{DF920756-8046-4355-A6A3-76C7917F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80" y="0"/>
            <a:ext cx="3315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2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0DEC-CC2B-487E-B619-3F50705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Doctrine of the PCUSA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0A4D-E54E-407A-B22D-25306DBA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CCFF"/>
                </a:solidFill>
              </a:rPr>
              <a:t>1789</a:t>
            </a:r>
            <a:r>
              <a:rPr lang="en-CA" dirty="0"/>
              <a:t>: first </a:t>
            </a:r>
            <a:r>
              <a:rPr lang="en-CA" dirty="0">
                <a:solidFill>
                  <a:srgbClr val="00FF00"/>
                </a:solidFill>
              </a:rPr>
              <a:t>General Assembly of the PCUSA</a:t>
            </a:r>
          </a:p>
          <a:p>
            <a:r>
              <a:rPr lang="en-CA" dirty="0"/>
              <a:t>Revision of the Westminster Standards</a:t>
            </a:r>
          </a:p>
          <a:p>
            <a:pPr lvl="1"/>
            <a:r>
              <a:rPr lang="en-CA" dirty="0"/>
              <a:t>Especially on the point of church and state</a:t>
            </a:r>
          </a:p>
          <a:p>
            <a:pPr lvl="1"/>
            <a:r>
              <a:rPr lang="en-CA" dirty="0"/>
              <a:t>Note: we now have two versions of the Westminster standards: Scottish and American!</a:t>
            </a:r>
          </a:p>
          <a:p>
            <a:r>
              <a:rPr lang="en-CA" dirty="0"/>
              <a:t>Subscription in the Westminster tradition</a:t>
            </a:r>
          </a:p>
          <a:p>
            <a:pPr lvl="1"/>
            <a:r>
              <a:rPr lang="en-CA" dirty="0"/>
              <a:t>To the </a:t>
            </a:r>
            <a:r>
              <a:rPr lang="en-CA" dirty="0">
                <a:solidFill>
                  <a:srgbClr val="FFC000"/>
                </a:solidFill>
              </a:rPr>
              <a:t>system of doctrine</a:t>
            </a:r>
          </a:p>
          <a:p>
            <a:pPr lvl="1"/>
            <a:r>
              <a:rPr lang="en-CA" dirty="0"/>
              <a:t>(Dort: to all the articles and points of doctrine)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r>
              <a:rPr lang="en-CA" i="1" dirty="0"/>
              <a:t>Issue: can you disagree with a ‘point’ provided the ‘system’ remains?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D8BFF-213B-47F3-A188-376A24591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D84EA-ADBD-4F5E-BBCD-3C208E312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9491-DCDC-EAB9-58B9-F60000180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EEE8-6BF1-A70E-5C8D-0B116CA5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132:4,5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21D7D-3EE1-470B-DC65-F9E4BCDA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219200"/>
            <a:ext cx="7884368" cy="5638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dirty="0"/>
              <a:t>4. O </a:t>
            </a:r>
            <a:r>
              <a:rPr lang="en-CA" i="1" dirty="0"/>
              <a:t>LORD, go </a:t>
            </a:r>
            <a:r>
              <a:rPr lang="en-CA" dirty="0"/>
              <a:t>to your </a:t>
            </a:r>
            <a:r>
              <a:rPr lang="en-CA" i="1" dirty="0"/>
              <a:t>place of </a:t>
            </a:r>
            <a:r>
              <a:rPr lang="en-CA" dirty="0"/>
              <a:t>rest,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you </a:t>
            </a:r>
            <a:r>
              <a:rPr lang="en-CA" i="1" dirty="0"/>
              <a:t>and your ark, with </a:t>
            </a:r>
            <a:r>
              <a:rPr lang="en-CA" dirty="0"/>
              <a:t>power blessed,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and </a:t>
            </a:r>
            <a:r>
              <a:rPr lang="en-CA" i="1" dirty="0"/>
              <a:t>let your faithful </a:t>
            </a:r>
            <a:r>
              <a:rPr lang="en-CA" dirty="0"/>
              <a:t>priests be dressed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in </a:t>
            </a:r>
            <a:r>
              <a:rPr lang="en-CA" i="1" dirty="0"/>
              <a:t>holi</a:t>
            </a:r>
            <a:r>
              <a:rPr lang="en-CA" dirty="0"/>
              <a:t>ness and </a:t>
            </a:r>
            <a:r>
              <a:rPr lang="en-CA" i="1" dirty="0"/>
              <a:t>so pro</a:t>
            </a:r>
            <a:r>
              <a:rPr lang="en-CA" dirty="0"/>
              <a:t>claim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your righteous</a:t>
            </a:r>
            <a:r>
              <a:rPr lang="en-CA" i="1" dirty="0"/>
              <a:t>ness and </a:t>
            </a:r>
            <a:r>
              <a:rPr lang="en-CA" dirty="0"/>
              <a:t>wondrous fame.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5. Let </a:t>
            </a:r>
            <a:r>
              <a:rPr lang="en-CA" i="1" dirty="0"/>
              <a:t>shouts of </a:t>
            </a:r>
            <a:r>
              <a:rPr lang="en-CA" dirty="0"/>
              <a:t>praise the </a:t>
            </a:r>
            <a:r>
              <a:rPr lang="en-CA" i="1" dirty="0"/>
              <a:t>heavens </a:t>
            </a:r>
            <a:r>
              <a:rPr lang="en-CA" dirty="0"/>
              <a:t>shake,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your </a:t>
            </a:r>
            <a:r>
              <a:rPr lang="en-CA" i="1" dirty="0"/>
              <a:t>saints their joyful </a:t>
            </a:r>
            <a:r>
              <a:rPr lang="en-CA" dirty="0"/>
              <a:t>anthems make;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and </a:t>
            </a:r>
            <a:r>
              <a:rPr lang="en-CA" i="1" dirty="0"/>
              <a:t>for your servant </a:t>
            </a:r>
            <a:r>
              <a:rPr lang="en-CA" dirty="0"/>
              <a:t>David’s sake,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LORD, </a:t>
            </a:r>
            <a:r>
              <a:rPr lang="en-CA" i="1" dirty="0"/>
              <a:t>do not </a:t>
            </a:r>
            <a:r>
              <a:rPr lang="en-CA" dirty="0"/>
              <a:t>turn a</a:t>
            </a:r>
            <a:r>
              <a:rPr lang="en-CA" i="1" dirty="0"/>
              <a:t>way your </a:t>
            </a:r>
            <a:r>
              <a:rPr lang="en-CA" dirty="0"/>
              <a:t>face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from him, a</a:t>
            </a:r>
            <a:r>
              <a:rPr lang="en-CA" i="1" dirty="0"/>
              <a:t>nointed </a:t>
            </a:r>
            <a:r>
              <a:rPr lang="en-CA" dirty="0"/>
              <a:t>by your grace.</a:t>
            </a:r>
          </a:p>
          <a:p>
            <a:pPr marL="0" indent="0">
              <a:spcBef>
                <a:spcPts val="300"/>
              </a:spcBef>
              <a:buNone/>
            </a:pPr>
            <a:endParaRPr lang="en-CA" sz="1600" dirty="0"/>
          </a:p>
          <a:p>
            <a:pPr marL="0" indent="0" algn="r">
              <a:buNone/>
            </a:pPr>
            <a:r>
              <a:rPr lang="en-CA" dirty="0"/>
              <a:t>2Chronicles 34:8-21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06237-656A-7058-E938-8FB565804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50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02485-4404-FAE0-C584-1717C9286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59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30DEC-CC2B-487E-B619-3F507050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Associate and Reformed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0A4D-E54E-407A-B22D-25306DBA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CCFF"/>
                </a:solidFill>
              </a:rPr>
              <a:t>1753</a:t>
            </a:r>
            <a:r>
              <a:rPr lang="en-CA" dirty="0"/>
              <a:t>: formation of the </a:t>
            </a:r>
            <a:r>
              <a:rPr lang="en-CA" dirty="0">
                <a:solidFill>
                  <a:srgbClr val="00FF00"/>
                </a:solidFill>
              </a:rPr>
              <a:t>Reformed Presbytery</a:t>
            </a:r>
          </a:p>
          <a:p>
            <a:r>
              <a:rPr lang="en-CA" dirty="0">
                <a:solidFill>
                  <a:srgbClr val="00CCFF"/>
                </a:solidFill>
              </a:rPr>
              <a:t>1774</a:t>
            </a:r>
            <a:r>
              <a:rPr lang="en-CA" dirty="0"/>
              <a:t>: formation of the </a:t>
            </a:r>
            <a:r>
              <a:rPr lang="en-CA" dirty="0">
                <a:solidFill>
                  <a:srgbClr val="00FF00"/>
                </a:solidFill>
              </a:rPr>
              <a:t>Associate Presbytery</a:t>
            </a:r>
          </a:p>
          <a:p>
            <a:endParaRPr lang="en-CA" dirty="0"/>
          </a:p>
          <a:p>
            <a:r>
              <a:rPr lang="en-CA" dirty="0"/>
              <a:t>The issue that divided them does not exist in America: there is no monarch for a covenant and there is separation of church and state</a:t>
            </a:r>
          </a:p>
          <a:p>
            <a:endParaRPr lang="en-CA" dirty="0"/>
          </a:p>
          <a:p>
            <a:r>
              <a:rPr lang="en-CA" dirty="0">
                <a:solidFill>
                  <a:srgbClr val="00CCFF"/>
                </a:solidFill>
              </a:rPr>
              <a:t>1782</a:t>
            </a:r>
            <a:r>
              <a:rPr lang="en-CA" dirty="0"/>
              <a:t>: Union of the two into the </a:t>
            </a:r>
            <a:r>
              <a:rPr lang="en-CA" dirty="0">
                <a:solidFill>
                  <a:srgbClr val="00FF00"/>
                </a:solidFill>
              </a:rPr>
              <a:t>Associate Reformed Presbyterian Church</a:t>
            </a:r>
          </a:p>
          <a:p>
            <a:pPr lvl="1"/>
            <a:r>
              <a:rPr lang="en-CA" dirty="0"/>
              <a:t>Some Associate Presbyterians don’t join</a:t>
            </a:r>
          </a:p>
          <a:p>
            <a:pPr lvl="1"/>
            <a:r>
              <a:rPr lang="en-CA" dirty="0">
                <a:solidFill>
                  <a:srgbClr val="00CCFF"/>
                </a:solidFill>
              </a:rPr>
              <a:t>1793</a:t>
            </a:r>
            <a:r>
              <a:rPr lang="en-CA" dirty="0"/>
              <a:t>: Some Reformed Presbyterians leave ARPC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4F0A0-AB59-4E2F-BE2D-71A5839CF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8C635-722B-4158-8821-0E084A112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3DAE-4B94-14E2-0FA4-8B961D738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E23B-6CED-CF70-17CF-D8A93370D94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CA" dirty="0"/>
              <a:t>North America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7BFEC00-5818-8DB5-0699-E37EAA7DC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7"/>
            <a:ext cx="1008112" cy="85790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01B3C5-1A36-E127-D160-D12A9F38C457}"/>
              </a:ext>
            </a:extLst>
          </p:cNvPr>
          <p:cNvSpPr/>
          <p:nvPr/>
        </p:nvSpPr>
        <p:spPr bwMode="auto">
          <a:xfrm>
            <a:off x="2063812" y="5093959"/>
            <a:ext cx="677346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PC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3FCE334-7E66-59E7-1017-D880F863D652}"/>
              </a:ext>
            </a:extLst>
          </p:cNvPr>
          <p:cNvSpPr/>
          <p:nvPr/>
        </p:nvSpPr>
        <p:spPr bwMode="auto">
          <a:xfrm>
            <a:off x="7737466" y="1630231"/>
            <a:ext cx="1184085" cy="48235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R</a:t>
            </a:r>
            <a:r>
              <a:rPr lang="en-CA" dirty="0"/>
              <a:t>PCNA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5C8367E-FC9A-03DC-A2E2-D12B5A7889BD}"/>
              </a:ext>
            </a:extLst>
          </p:cNvPr>
          <p:cNvCxnSpPr>
            <a:cxnSpLocks/>
            <a:stCxn id="81" idx="3"/>
          </p:cNvCxnSpPr>
          <p:nvPr/>
        </p:nvCxnSpPr>
        <p:spPr bwMode="auto">
          <a:xfrm flipV="1">
            <a:off x="1948350" y="1900036"/>
            <a:ext cx="4928025" cy="1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26C062-B4F7-2327-5125-FEEE1373C100}"/>
              </a:ext>
            </a:extLst>
          </p:cNvPr>
          <p:cNvCxnSpPr>
            <a:cxnSpLocks/>
            <a:stCxn id="8" idx="2"/>
            <a:endCxn id="36" idx="3"/>
          </p:cNvCxnSpPr>
          <p:nvPr/>
        </p:nvCxnSpPr>
        <p:spPr bwMode="auto">
          <a:xfrm flipH="1">
            <a:off x="2741158" y="5335135"/>
            <a:ext cx="316884" cy="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279F2E8-BFC9-06B8-D200-3446D2C2A323}"/>
              </a:ext>
            </a:extLst>
          </p:cNvPr>
          <p:cNvSpPr/>
          <p:nvPr/>
        </p:nvSpPr>
        <p:spPr bwMode="auto">
          <a:xfrm>
            <a:off x="1097497" y="98795"/>
            <a:ext cx="1145492" cy="700447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1706</a:t>
            </a:r>
            <a:endParaRPr lang="en-CA" sz="18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5F59F-B27A-1549-35B3-37A1A5FE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1BFCDE-2B10-73C4-6254-5C2498A7A8CC}"/>
              </a:ext>
            </a:extLst>
          </p:cNvPr>
          <p:cNvSpPr/>
          <p:nvPr/>
        </p:nvSpPr>
        <p:spPr bwMode="auto">
          <a:xfrm>
            <a:off x="7976487" y="3177887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</a:t>
            </a:r>
            <a:r>
              <a:rPr lang="en-CA" dirty="0"/>
              <a:t>PC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D10AE4-8504-9DE9-34BC-836BE3783897}"/>
              </a:ext>
            </a:extLst>
          </p:cNvPr>
          <p:cNvSpPr/>
          <p:nvPr/>
        </p:nvSpPr>
        <p:spPr bwMode="auto">
          <a:xfrm>
            <a:off x="4499734" y="1791171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753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04BAB8-FBA9-C07B-E5DA-D5AB01AD682F}"/>
              </a:ext>
            </a:extLst>
          </p:cNvPr>
          <p:cNvSpPr/>
          <p:nvPr/>
        </p:nvSpPr>
        <p:spPr bwMode="auto">
          <a:xfrm>
            <a:off x="3058042" y="5178872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741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6A3177-3F75-9956-AD3D-5C7AD420992C}"/>
              </a:ext>
            </a:extLst>
          </p:cNvPr>
          <p:cNvCxnSpPr>
            <a:stCxn id="82" idx="3"/>
            <a:endCxn id="6" idx="1"/>
          </p:cNvCxnSpPr>
          <p:nvPr/>
        </p:nvCxnSpPr>
        <p:spPr bwMode="auto">
          <a:xfrm>
            <a:off x="1965784" y="3393700"/>
            <a:ext cx="6010703" cy="2536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EC007AA-06E6-C677-55C9-DDDBD77600E7}"/>
              </a:ext>
            </a:extLst>
          </p:cNvPr>
          <p:cNvSpPr/>
          <p:nvPr/>
        </p:nvSpPr>
        <p:spPr bwMode="auto">
          <a:xfrm>
            <a:off x="7065382" y="85107"/>
            <a:ext cx="1145492" cy="700447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1800</a:t>
            </a:r>
            <a:endParaRPr lang="en-CA" sz="18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B2D093-C7EB-41B0-C4A2-0843E0B6EE1A}"/>
              </a:ext>
            </a:extLst>
          </p:cNvPr>
          <p:cNvSpPr/>
          <p:nvPr/>
        </p:nvSpPr>
        <p:spPr bwMode="auto">
          <a:xfrm>
            <a:off x="28317" y="4782746"/>
            <a:ext cx="1890379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Presbyterians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A80C43-B1FE-EDF2-5B9C-1916E74275DC}"/>
              </a:ext>
            </a:extLst>
          </p:cNvPr>
          <p:cNvSpPr/>
          <p:nvPr/>
        </p:nvSpPr>
        <p:spPr bwMode="auto">
          <a:xfrm>
            <a:off x="8320" y="5411646"/>
            <a:ext cx="1890379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Independents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1E00D9-ACEF-716A-C3D3-16D70CF61BC5}"/>
              </a:ext>
            </a:extLst>
          </p:cNvPr>
          <p:cNvCxnSpPr>
            <a:cxnSpLocks/>
            <a:stCxn id="39" idx="1"/>
            <a:endCxn id="8" idx="7"/>
          </p:cNvCxnSpPr>
          <p:nvPr/>
        </p:nvCxnSpPr>
        <p:spPr bwMode="auto">
          <a:xfrm flipH="1">
            <a:off x="3599322" y="4713214"/>
            <a:ext cx="167767" cy="511426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741ADB-4C13-D634-7D8D-C8081F9962A3}"/>
              </a:ext>
            </a:extLst>
          </p:cNvPr>
          <p:cNvCxnSpPr>
            <a:cxnSpLocks/>
            <a:stCxn id="43" idx="1"/>
            <a:endCxn id="8" idx="5"/>
          </p:cNvCxnSpPr>
          <p:nvPr/>
        </p:nvCxnSpPr>
        <p:spPr bwMode="auto">
          <a:xfrm flipH="1" flipV="1">
            <a:off x="3599322" y="5445630"/>
            <a:ext cx="102040" cy="422651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21D4049-DD69-3AD5-66DC-44CE5CAABB2A}"/>
              </a:ext>
            </a:extLst>
          </p:cNvPr>
          <p:cNvSpPr/>
          <p:nvPr/>
        </p:nvSpPr>
        <p:spPr bwMode="auto">
          <a:xfrm>
            <a:off x="3767089" y="4472038"/>
            <a:ext cx="1465291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Old school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44C44E9-FFCB-42F9-CB8D-125A17BF7B2D}"/>
              </a:ext>
            </a:extLst>
          </p:cNvPr>
          <p:cNvSpPr/>
          <p:nvPr/>
        </p:nvSpPr>
        <p:spPr bwMode="auto">
          <a:xfrm>
            <a:off x="3701362" y="5627105"/>
            <a:ext cx="1596744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New school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DFAD378-F1E7-4F55-D9C6-9ACF34450414}"/>
              </a:ext>
            </a:extLst>
          </p:cNvPr>
          <p:cNvSpPr/>
          <p:nvPr/>
        </p:nvSpPr>
        <p:spPr bwMode="auto">
          <a:xfrm>
            <a:off x="5425079" y="5226726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758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80C45F-0A62-EDA2-3A68-88A878DF3180}"/>
              </a:ext>
            </a:extLst>
          </p:cNvPr>
          <p:cNvCxnSpPr>
            <a:cxnSpLocks/>
            <a:stCxn id="46" idx="1"/>
            <a:endCxn id="39" idx="3"/>
          </p:cNvCxnSpPr>
          <p:nvPr/>
        </p:nvCxnSpPr>
        <p:spPr bwMode="auto">
          <a:xfrm flipH="1" flipV="1">
            <a:off x="5232380" y="4713214"/>
            <a:ext cx="285568" cy="55928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85D6F3E-F959-CCB7-6FD4-AC8654C65326}"/>
              </a:ext>
            </a:extLst>
          </p:cNvPr>
          <p:cNvCxnSpPr>
            <a:cxnSpLocks/>
            <a:stCxn id="46" idx="3"/>
            <a:endCxn id="43" idx="3"/>
          </p:cNvCxnSpPr>
          <p:nvPr/>
        </p:nvCxnSpPr>
        <p:spPr bwMode="auto">
          <a:xfrm flipH="1">
            <a:off x="5298106" y="5493484"/>
            <a:ext cx="219842" cy="3747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19230AD-F8D3-758C-1FF3-594866C368FA}"/>
              </a:ext>
            </a:extLst>
          </p:cNvPr>
          <p:cNvSpPr/>
          <p:nvPr/>
        </p:nvSpPr>
        <p:spPr bwMode="auto">
          <a:xfrm>
            <a:off x="7916491" y="5144753"/>
            <a:ext cx="1184085" cy="4823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PCUSA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8785649-1C4B-6DC1-524D-2FFE851D3DCC}"/>
              </a:ext>
            </a:extLst>
          </p:cNvPr>
          <p:cNvCxnSpPr>
            <a:cxnSpLocks/>
            <a:stCxn id="58" idx="1"/>
            <a:endCxn id="46" idx="6"/>
          </p:cNvCxnSpPr>
          <p:nvPr/>
        </p:nvCxnSpPr>
        <p:spPr bwMode="auto">
          <a:xfrm flipH="1" flipV="1">
            <a:off x="6059228" y="5382989"/>
            <a:ext cx="1857263" cy="29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8D07D8-8341-B39A-562F-C48B3E41686A}"/>
              </a:ext>
            </a:extLst>
          </p:cNvPr>
          <p:cNvCxnSpPr>
            <a:stCxn id="36" idx="1"/>
            <a:endCxn id="18" idx="3"/>
          </p:cNvCxnSpPr>
          <p:nvPr/>
        </p:nvCxnSpPr>
        <p:spPr bwMode="auto">
          <a:xfrm flipH="1" flipV="1">
            <a:off x="1918696" y="5023922"/>
            <a:ext cx="145116" cy="311213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7F1782C-2083-0D75-886A-CCFC580EE9B9}"/>
              </a:ext>
            </a:extLst>
          </p:cNvPr>
          <p:cNvCxnSpPr>
            <a:stCxn id="36" idx="1"/>
            <a:endCxn id="19" idx="3"/>
          </p:cNvCxnSpPr>
          <p:nvPr/>
        </p:nvCxnSpPr>
        <p:spPr bwMode="auto">
          <a:xfrm flipH="1">
            <a:off x="1898699" y="5335135"/>
            <a:ext cx="165113" cy="31768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90DE554E-9203-D916-3B15-D70A4402A1C0}"/>
              </a:ext>
            </a:extLst>
          </p:cNvPr>
          <p:cNvSpPr/>
          <p:nvPr/>
        </p:nvSpPr>
        <p:spPr bwMode="auto">
          <a:xfrm>
            <a:off x="1664180" y="5967161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706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F3C8496-A134-5465-FA75-1A8A6B221D67}"/>
              </a:ext>
            </a:extLst>
          </p:cNvPr>
          <p:cNvSpPr/>
          <p:nvPr/>
        </p:nvSpPr>
        <p:spPr bwMode="auto">
          <a:xfrm>
            <a:off x="6980777" y="5243240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789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CD5C0FD-3FA7-16F9-AE08-17F2D68B4AF6}"/>
              </a:ext>
            </a:extLst>
          </p:cNvPr>
          <p:cNvSpPr/>
          <p:nvPr/>
        </p:nvSpPr>
        <p:spPr bwMode="auto">
          <a:xfrm>
            <a:off x="57971" y="1451194"/>
            <a:ext cx="1890379" cy="897685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Reformed</a:t>
            </a:r>
            <a:br>
              <a:rPr lang="en-CA" dirty="0"/>
            </a:br>
            <a:r>
              <a:rPr lang="en-CA" dirty="0"/>
              <a:t>Presbyterians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E60E2B1-E8D3-1061-843D-F6C53F8D0048}"/>
              </a:ext>
            </a:extLst>
          </p:cNvPr>
          <p:cNvSpPr/>
          <p:nvPr/>
        </p:nvSpPr>
        <p:spPr bwMode="auto">
          <a:xfrm>
            <a:off x="75405" y="2944857"/>
            <a:ext cx="1890379" cy="897685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CA" dirty="0"/>
              <a:t>Associate</a:t>
            </a:r>
            <a:br>
              <a:rPr lang="en-CA" dirty="0"/>
            </a:br>
            <a:r>
              <a:rPr lang="en-CA" dirty="0"/>
              <a:t>Presbyterians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BCF49CB-193F-95A7-EAE9-F12DDC97DEA2}"/>
              </a:ext>
            </a:extLst>
          </p:cNvPr>
          <p:cNvSpPr/>
          <p:nvPr/>
        </p:nvSpPr>
        <p:spPr bwMode="auto">
          <a:xfrm>
            <a:off x="6080074" y="3263351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774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E8AB05-89BA-EAC2-70FF-31D3E36629CC}"/>
              </a:ext>
            </a:extLst>
          </p:cNvPr>
          <p:cNvSpPr/>
          <p:nvPr/>
        </p:nvSpPr>
        <p:spPr bwMode="auto">
          <a:xfrm>
            <a:off x="7961294" y="2399371"/>
            <a:ext cx="914400" cy="48235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AR</a:t>
            </a:r>
            <a:r>
              <a:rPr lang="en-CA" dirty="0"/>
              <a:t>PC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3BF6DB5-C5BC-4B9B-0448-C23B103AAD13}"/>
              </a:ext>
            </a:extLst>
          </p:cNvPr>
          <p:cNvSpPr/>
          <p:nvPr/>
        </p:nvSpPr>
        <p:spPr bwMode="auto">
          <a:xfrm>
            <a:off x="6193710" y="2494084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782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7E2505B-DFB4-046C-C4E0-E93AFB8DC712}"/>
              </a:ext>
            </a:extLst>
          </p:cNvPr>
          <p:cNvCxnSpPr>
            <a:cxnSpLocks/>
          </p:cNvCxnSpPr>
          <p:nvPr/>
        </p:nvCxnSpPr>
        <p:spPr bwMode="auto">
          <a:xfrm>
            <a:off x="6876375" y="2640547"/>
            <a:ext cx="1115583" cy="5025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62C623-9FF4-AA57-30DC-127F61320823}"/>
              </a:ext>
            </a:extLst>
          </p:cNvPr>
          <p:cNvCxnSpPr/>
          <p:nvPr/>
        </p:nvCxnSpPr>
        <p:spPr bwMode="auto">
          <a:xfrm>
            <a:off x="6882094" y="1882750"/>
            <a:ext cx="0" cy="757797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2CE5FDE-A734-7F65-849F-725AC74D1439}"/>
              </a:ext>
            </a:extLst>
          </p:cNvPr>
          <p:cNvCxnSpPr/>
          <p:nvPr/>
        </p:nvCxnSpPr>
        <p:spPr bwMode="auto">
          <a:xfrm>
            <a:off x="6882094" y="2643059"/>
            <a:ext cx="0" cy="776004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95695BB-A164-6261-01B2-45CB687C9E3D}"/>
              </a:ext>
            </a:extLst>
          </p:cNvPr>
          <p:cNvCxnSpPr>
            <a:stCxn id="40" idx="1"/>
          </p:cNvCxnSpPr>
          <p:nvPr/>
        </p:nvCxnSpPr>
        <p:spPr bwMode="auto">
          <a:xfrm flipH="1">
            <a:off x="7452320" y="1871407"/>
            <a:ext cx="285146" cy="769140"/>
          </a:xfrm>
          <a:prstGeom prst="line">
            <a:avLst/>
          </a:prstGeom>
          <a:solidFill>
            <a:schemeClr val="tx1"/>
          </a:solidFill>
          <a:ln w="38100" cap="flat" cmpd="sng" algn="ctr">
            <a:solidFill>
              <a:srgbClr val="00CCFF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BFAC8142-12EB-8DA5-2D98-844CD8BE4D4A}"/>
              </a:ext>
            </a:extLst>
          </p:cNvPr>
          <p:cNvSpPr/>
          <p:nvPr/>
        </p:nvSpPr>
        <p:spPr bwMode="auto">
          <a:xfrm>
            <a:off x="7132960" y="2713730"/>
            <a:ext cx="634149" cy="312526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CA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793</a:t>
            </a:r>
          </a:p>
        </p:txBody>
      </p:sp>
    </p:spTree>
    <p:extLst>
      <p:ext uri="{BB962C8B-B14F-4D97-AF65-F5344CB8AC3E}">
        <p14:creationId xmlns:p14="http://schemas.microsoft.com/office/powerpoint/2010/main" val="27136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6" grpId="0" animBg="1"/>
      <p:bldP spid="7" grpId="0" animBg="1"/>
      <p:bldP spid="8" grpId="0" animBg="1"/>
      <p:bldP spid="39" grpId="0" animBg="1"/>
      <p:bldP spid="43" grpId="0" animBg="1"/>
      <p:bldP spid="46" grpId="0" animBg="1"/>
      <p:bldP spid="58" grpId="0" animBg="1"/>
      <p:bldP spid="75" grpId="0" animBg="1"/>
      <p:bldP spid="76" grpId="0" animBg="1"/>
      <p:bldP spid="87" grpId="0" animBg="1"/>
      <p:bldP spid="88" grpId="0" animBg="1"/>
      <p:bldP spid="90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970-5FCB-4DFC-B335-FF00FD1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British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C758-1EE4-4CAC-A122-505AC813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 nations: England, Scotland, Wales, Ireland</a:t>
            </a:r>
          </a:p>
          <a:p>
            <a:endParaRPr lang="en-CA" dirty="0"/>
          </a:p>
        </p:txBody>
      </p:sp>
      <p:pic>
        <p:nvPicPr>
          <p:cNvPr id="1028" name="Picture 4" descr="Image result for united kingdom countries">
            <a:extLst>
              <a:ext uri="{FF2B5EF4-FFF2-40B4-BE49-F238E27FC236}">
                <a16:creationId xmlns:a16="http://schemas.microsoft.com/office/drawing/2014/main" id="{2E97D5CF-0900-4EE2-9548-BB8A3F4B0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"/>
          <a:stretch/>
        </p:blipFill>
        <p:spPr bwMode="auto">
          <a:xfrm>
            <a:off x="5076056" y="1844824"/>
            <a:ext cx="3799418" cy="47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3B838F-6C51-44ED-AA2B-03EE4857D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B37C8-37FC-4F2F-8F4A-2FF17D90D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F0AD7-9EC6-4AFC-B452-96A4499DB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7"/>
          <a:stretch/>
        </p:blipFill>
        <p:spPr>
          <a:xfrm>
            <a:off x="4660" y="1722676"/>
            <a:ext cx="4582944" cy="49978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08136A9-BBD8-3FA9-082A-56A1FCE1D4A6}"/>
              </a:ext>
            </a:extLst>
          </p:cNvPr>
          <p:cNvSpPr/>
          <p:nvPr/>
        </p:nvSpPr>
        <p:spPr bwMode="auto">
          <a:xfrm>
            <a:off x="7726804" y="1961220"/>
            <a:ext cx="1135122" cy="50405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Today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B9266E-75BD-50AC-F096-DDC49F1F7AFA}"/>
              </a:ext>
            </a:extLst>
          </p:cNvPr>
          <p:cNvSpPr/>
          <p:nvPr/>
        </p:nvSpPr>
        <p:spPr bwMode="auto">
          <a:xfrm>
            <a:off x="3419325" y="1961220"/>
            <a:ext cx="1135122" cy="50405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1600</a:t>
            </a:r>
          </a:p>
        </p:txBody>
      </p:sp>
    </p:spTree>
    <p:extLst>
      <p:ext uri="{BB962C8B-B14F-4D97-AF65-F5344CB8AC3E}">
        <p14:creationId xmlns:p14="http://schemas.microsoft.com/office/powerpoint/2010/main" val="209959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970-5FCB-4DFC-B335-FF00FD1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British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C758-1EE4-4CAC-A122-505AC813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4 nations: England, Scotland, Wales, Ireland</a:t>
            </a:r>
          </a:p>
          <a:p>
            <a:pPr marL="0" indent="0">
              <a:buNone/>
            </a:pPr>
            <a:r>
              <a:rPr lang="en-CA" dirty="0"/>
              <a:t>Main churches:</a:t>
            </a:r>
          </a:p>
          <a:p>
            <a:pPr lvl="1" indent="-342900"/>
            <a:r>
              <a:rPr lang="en-CA" dirty="0"/>
              <a:t>Roman Catholics</a:t>
            </a:r>
          </a:p>
          <a:p>
            <a:pPr lvl="1" indent="-342900"/>
            <a:r>
              <a:rPr lang="en-CA" dirty="0"/>
              <a:t>Protestants</a:t>
            </a:r>
          </a:p>
          <a:p>
            <a:pPr lvl="2" indent="-342900"/>
            <a:r>
              <a:rPr lang="en-CA" dirty="0"/>
              <a:t>Anglicans</a:t>
            </a:r>
          </a:p>
          <a:p>
            <a:pPr lvl="2" indent="-342900"/>
            <a:r>
              <a:rPr lang="en-CA" dirty="0"/>
              <a:t>Presbyterians</a:t>
            </a:r>
          </a:p>
          <a:p>
            <a:pPr lvl="2" indent="-342900"/>
            <a:r>
              <a:rPr lang="en-CA" dirty="0"/>
              <a:t>Independents</a:t>
            </a:r>
          </a:p>
          <a:p>
            <a:pPr lvl="2" indent="-342900"/>
            <a:endParaRPr lang="en-CA" dirty="0"/>
          </a:p>
          <a:p>
            <a:r>
              <a:rPr lang="en-CA" dirty="0"/>
              <a:t>Generally speaking Anglicans, Presbyterians, and Independents were Reformed (Calvinists)</a:t>
            </a:r>
          </a:p>
          <a:p>
            <a:pPr lvl="1"/>
            <a:r>
              <a:rPr lang="en-CA" dirty="0"/>
              <a:t>Independents at this time were also known as </a:t>
            </a:r>
            <a:r>
              <a:rPr lang="en-CA" i="1" dirty="0"/>
              <a:t>Puritans</a:t>
            </a:r>
          </a:p>
          <a:p>
            <a:pPr lvl="1"/>
            <a:r>
              <a:rPr lang="en-CA" dirty="0"/>
              <a:t>Later, Puritans are also found in Anglican and Presbyterian circles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B1B8D-0610-4482-A68D-8024522FDDAD}"/>
              </a:ext>
            </a:extLst>
          </p:cNvPr>
          <p:cNvSpPr txBox="1"/>
          <p:nvPr/>
        </p:nvSpPr>
        <p:spPr>
          <a:xfrm>
            <a:off x="5436097" y="3229524"/>
            <a:ext cx="282473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Division mainly over church governance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C57D82-6C7E-4C89-B1A2-A094300C2BB5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9992" y="3645024"/>
            <a:ext cx="936105" cy="0"/>
          </a:xfrm>
          <a:prstGeom prst="straightConnector1">
            <a:avLst/>
          </a:prstGeom>
          <a:solidFill>
            <a:schemeClr val="tx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D1C883B-D390-4206-B81E-A9BC38C70CC0}"/>
              </a:ext>
            </a:extLst>
          </p:cNvPr>
          <p:cNvSpPr/>
          <p:nvPr/>
        </p:nvSpPr>
        <p:spPr bwMode="auto">
          <a:xfrm>
            <a:off x="4067944" y="3119788"/>
            <a:ext cx="432048" cy="1050471"/>
          </a:xfrm>
          <a:prstGeom prst="rightBrac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B9470-1210-49AC-A1AE-568CF3215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F6CFB-599E-4DB2-A3A2-5BFCAE87E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970-5FCB-4DFC-B335-FF00FD1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British Islands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C758-1EE4-4CAC-A122-505AC813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/>
              <a:t>Two main church governance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How should the local church be governed?</a:t>
            </a:r>
          </a:p>
          <a:p>
            <a:pPr marL="400050" lvl="1" indent="0">
              <a:buNone/>
            </a:pPr>
            <a:r>
              <a:rPr lang="en-CA" sz="2000" b="1" dirty="0">
                <a:solidFill>
                  <a:srgbClr val="FFC000"/>
                </a:solidFill>
              </a:rPr>
              <a:t>Church		Government			Technical name</a:t>
            </a:r>
          </a:p>
          <a:p>
            <a:pPr marL="400050" lvl="1" indent="0">
              <a:buNone/>
            </a:pPr>
            <a:r>
              <a:rPr lang="en-CA" sz="2000" dirty="0"/>
              <a:t>Anglican		By persons (bishops)		Episcopalian</a:t>
            </a:r>
          </a:p>
          <a:p>
            <a:pPr marL="400050" lvl="1" indent="0">
              <a:buNone/>
            </a:pPr>
            <a:r>
              <a:rPr lang="en-CA" sz="2000" dirty="0"/>
              <a:t>Presbyterian		By assemblies of elders		Presbyterial</a:t>
            </a:r>
          </a:p>
          <a:p>
            <a:pPr marL="400050" lvl="1" indent="0">
              <a:buNone/>
            </a:pPr>
            <a:r>
              <a:rPr lang="en-CA" sz="2000" dirty="0"/>
              <a:t>Independents		By church members		Congregational</a:t>
            </a:r>
          </a:p>
          <a:p>
            <a:pPr marL="400050" lvl="1" indent="0">
              <a:buNone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How should local churches relate to each other</a:t>
            </a:r>
          </a:p>
          <a:p>
            <a:pPr marL="400050" lvl="1" indent="0">
              <a:buNone/>
            </a:pPr>
            <a:r>
              <a:rPr lang="en-CA" sz="2000" dirty="0"/>
              <a:t>Anglicans and Presbyterians: churches are connected</a:t>
            </a:r>
          </a:p>
          <a:p>
            <a:pPr marL="400050" lvl="1" indent="0">
              <a:buNone/>
            </a:pPr>
            <a:r>
              <a:rPr lang="en-CA" sz="2000" dirty="0"/>
              <a:t>Independents: churches are autonomous</a:t>
            </a:r>
          </a:p>
          <a:p>
            <a:pPr marL="400050" lvl="1" indent="0">
              <a:buNone/>
            </a:pPr>
            <a:endParaRPr lang="en-CA" sz="2000" dirty="0"/>
          </a:p>
          <a:p>
            <a:pPr marL="400050" lvl="1" indent="0">
              <a:buNone/>
            </a:pPr>
            <a:endParaRPr lang="en-CA" sz="2000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B9470-1210-49AC-A1AE-568CF3215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F6CFB-599E-4DB2-A3A2-5BFCAE87E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970-5FCB-4DFC-B335-FF00FD1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Catholic or Protestant?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C758-1EE4-4CAC-A122-505AC813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1509</a:t>
            </a:r>
            <a:r>
              <a:rPr lang="en-CA" dirty="0"/>
              <a:t> - Henry VIII: </a:t>
            </a:r>
            <a:r>
              <a:rPr lang="en-CA" dirty="0">
                <a:solidFill>
                  <a:srgbClr val="00CCFF"/>
                </a:solidFill>
              </a:rPr>
              <a:t>Protestant (Anglican) 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1547</a:t>
            </a:r>
            <a:r>
              <a:rPr lang="en-CA" dirty="0"/>
              <a:t> - Edward VI: </a:t>
            </a:r>
            <a:r>
              <a:rPr lang="en-CA" dirty="0">
                <a:solidFill>
                  <a:srgbClr val="00CCFF"/>
                </a:solidFill>
              </a:rPr>
              <a:t>Protestant (Anglican)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1553</a:t>
            </a:r>
            <a:r>
              <a:rPr lang="en-CA" dirty="0"/>
              <a:t> - Mary I (aka Bloody Mary): </a:t>
            </a:r>
            <a:r>
              <a:rPr lang="en-CA" dirty="0">
                <a:solidFill>
                  <a:srgbClr val="FF0000"/>
                </a:solidFill>
              </a:rPr>
              <a:t>Catholic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1558</a:t>
            </a:r>
            <a:r>
              <a:rPr lang="en-CA" dirty="0"/>
              <a:t> - Elizabeth I: </a:t>
            </a:r>
            <a:r>
              <a:rPr lang="en-CA" dirty="0">
                <a:solidFill>
                  <a:srgbClr val="00CCFF"/>
                </a:solidFill>
              </a:rPr>
              <a:t>Protestant (Anglican)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1603</a:t>
            </a:r>
            <a:r>
              <a:rPr lang="en-CA" dirty="0"/>
              <a:t> - James I / VI: </a:t>
            </a:r>
            <a:r>
              <a:rPr lang="en-CA" dirty="0">
                <a:solidFill>
                  <a:srgbClr val="00CCFF"/>
                </a:solidFill>
              </a:rPr>
              <a:t>Protestant (Anglican)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1625</a:t>
            </a:r>
            <a:r>
              <a:rPr lang="en-CA" dirty="0"/>
              <a:t> - Charles I:  </a:t>
            </a:r>
            <a:r>
              <a:rPr lang="en-CA" dirty="0">
                <a:solidFill>
                  <a:srgbClr val="FF0000"/>
                </a:solidFill>
              </a:rPr>
              <a:t>Catholic </a:t>
            </a:r>
            <a:r>
              <a:rPr lang="en-CA" dirty="0"/>
              <a:t>/ </a:t>
            </a:r>
            <a:r>
              <a:rPr lang="en-CA" dirty="0">
                <a:solidFill>
                  <a:srgbClr val="00CCFF"/>
                </a:solidFill>
              </a:rPr>
              <a:t>Anglican</a:t>
            </a:r>
            <a:r>
              <a:rPr lang="en-CA" dirty="0"/>
              <a:t> </a:t>
            </a:r>
          </a:p>
          <a:p>
            <a:pPr marL="457200" lvl="1" indent="0" algn="ctr">
              <a:buNone/>
            </a:pPr>
            <a:r>
              <a:rPr lang="en-CA" sz="2000" dirty="0"/>
              <a:t>1649-1653 – civil war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1653</a:t>
            </a:r>
            <a:r>
              <a:rPr lang="en-CA" dirty="0"/>
              <a:t> - Oliver Cromwell: </a:t>
            </a:r>
            <a:r>
              <a:rPr lang="en-CA" dirty="0">
                <a:solidFill>
                  <a:srgbClr val="FFFF00"/>
                </a:solidFill>
              </a:rPr>
              <a:t>Protestant (Independent)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1658</a:t>
            </a:r>
            <a:r>
              <a:rPr lang="en-CA" dirty="0"/>
              <a:t> - Richard Cromwell: </a:t>
            </a:r>
            <a:r>
              <a:rPr lang="en-CA" dirty="0">
                <a:solidFill>
                  <a:srgbClr val="FFFF00"/>
                </a:solidFill>
              </a:rPr>
              <a:t>Protestant (Independent)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1659</a:t>
            </a:r>
            <a:r>
              <a:rPr lang="en-CA" dirty="0"/>
              <a:t> - Charles I:  </a:t>
            </a:r>
            <a:r>
              <a:rPr lang="en-CA" dirty="0">
                <a:solidFill>
                  <a:srgbClr val="FF0000"/>
                </a:solidFill>
              </a:rPr>
              <a:t>Catholic </a:t>
            </a:r>
            <a:r>
              <a:rPr lang="en-CA" dirty="0"/>
              <a:t>/ </a:t>
            </a:r>
            <a:r>
              <a:rPr lang="en-CA" dirty="0">
                <a:solidFill>
                  <a:srgbClr val="00CCFF"/>
                </a:solidFill>
              </a:rPr>
              <a:t>Anglican</a:t>
            </a:r>
            <a:r>
              <a:rPr lang="en-CA" dirty="0"/>
              <a:t> 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1660</a:t>
            </a:r>
            <a:r>
              <a:rPr lang="en-CA" dirty="0"/>
              <a:t> - Charles II: </a:t>
            </a:r>
            <a:r>
              <a:rPr lang="en-CA" dirty="0">
                <a:solidFill>
                  <a:srgbClr val="00CCFF"/>
                </a:solidFill>
              </a:rPr>
              <a:t>Anglican</a:t>
            </a:r>
          </a:p>
          <a:p>
            <a:pPr marL="457200" lvl="1" indent="0">
              <a:buNone/>
            </a:pPr>
            <a:r>
              <a:rPr lang="en-CA" dirty="0">
                <a:solidFill>
                  <a:srgbClr val="FFC000"/>
                </a:solidFill>
              </a:rPr>
              <a:t>1685</a:t>
            </a:r>
            <a:r>
              <a:rPr lang="en-CA" dirty="0"/>
              <a:t> - James II / VII: </a:t>
            </a:r>
            <a:r>
              <a:rPr lang="en-CA" dirty="0">
                <a:solidFill>
                  <a:srgbClr val="FF0000"/>
                </a:solidFill>
              </a:rPr>
              <a:t>Catholic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30D13-1E81-437D-A653-3BD339EA1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48AC7-4504-44BC-AFB0-AE6D10534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D6991A-345A-450B-B1CC-9970D744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59" y="1285548"/>
            <a:ext cx="24288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970-5FCB-4DFC-B335-FF00FD17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Scottish Calvinists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C758-1EE4-4CAC-A122-505AC813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FFCC00"/>
                </a:solidFill>
              </a:rPr>
              <a:t>Covenants</a:t>
            </a:r>
          </a:p>
          <a:p>
            <a:pPr lvl="1"/>
            <a:r>
              <a:rPr lang="en-CA" dirty="0">
                <a:solidFill>
                  <a:srgbClr val="FFCC00"/>
                </a:solidFill>
              </a:rPr>
              <a:t>1580: National Covenant (James VI)</a:t>
            </a:r>
          </a:p>
          <a:p>
            <a:pPr lvl="1"/>
            <a:r>
              <a:rPr lang="en-CA" dirty="0">
                <a:solidFill>
                  <a:srgbClr val="FFCC00"/>
                </a:solidFill>
              </a:rPr>
              <a:t>1638: Second National Covenant (Charles I)</a:t>
            </a:r>
          </a:p>
          <a:p>
            <a:pPr lvl="1"/>
            <a:r>
              <a:rPr lang="en-CA" dirty="0">
                <a:solidFill>
                  <a:srgbClr val="FFCC00"/>
                </a:solidFill>
              </a:rPr>
              <a:t>1643: Solemn League and Covenant</a:t>
            </a:r>
          </a:p>
          <a:p>
            <a:endParaRPr lang="en-CA" dirty="0"/>
          </a:p>
          <a:p>
            <a:r>
              <a:rPr lang="en-CA" dirty="0"/>
              <a:t>1643: Scottish Calvinists promised to help the English fight Charles I in return for making the church in England and Ireland properly Presbyterian</a:t>
            </a:r>
          </a:p>
          <a:p>
            <a:r>
              <a:rPr lang="en-CA" dirty="0"/>
              <a:t>Thus </a:t>
            </a:r>
            <a:r>
              <a:rPr lang="en-CA" i="1" dirty="0">
                <a:solidFill>
                  <a:srgbClr val="FFFF00"/>
                </a:solidFill>
              </a:rPr>
              <a:t>the Solemn League and Covenant </a:t>
            </a:r>
            <a:r>
              <a:rPr lang="en-CA" dirty="0"/>
              <a:t>came to represent a national conversion to the Reformed faith.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E0F99-2B89-4C29-9CA4-2CAAF5192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2A2F0-1339-422B-93DB-9D1EAC65F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8263FFF-6CB4-45B7-89BB-ABB470EE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13" y="1285548"/>
            <a:ext cx="24288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0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64CE-93EA-4F9D-B27C-1DC33EA5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Westminster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474D-55ED-4A64-9B70-53C6BAE03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1643-1653: a meeting is held to restructure the Church of England along Presbyterian lines</a:t>
            </a:r>
          </a:p>
          <a:p>
            <a:r>
              <a:rPr lang="en-CA" dirty="0"/>
              <a:t>Produces:</a:t>
            </a:r>
          </a:p>
          <a:p>
            <a:pPr lvl="1"/>
            <a:r>
              <a:rPr lang="en-CA" dirty="0"/>
              <a:t>Westminster Standards (3 documents)</a:t>
            </a:r>
          </a:p>
          <a:p>
            <a:pPr lvl="2"/>
            <a:r>
              <a:rPr lang="en-CA" dirty="0"/>
              <a:t>Westminster Confession of Faith</a:t>
            </a:r>
          </a:p>
          <a:p>
            <a:pPr lvl="3"/>
            <a:r>
              <a:rPr lang="en-CA" dirty="0"/>
              <a:t>Replaces the Thirty-Nine Articles (Anglican) (1553 / 1571)</a:t>
            </a:r>
          </a:p>
          <a:p>
            <a:pPr lvl="3"/>
            <a:r>
              <a:rPr lang="en-CA" dirty="0"/>
              <a:t>Replaces the Scots Confession (1560)</a:t>
            </a:r>
          </a:p>
          <a:p>
            <a:pPr lvl="3"/>
            <a:r>
              <a:rPr lang="en-CA" dirty="0"/>
              <a:t>Integrates the Canons of Dort into the confession</a:t>
            </a:r>
          </a:p>
          <a:p>
            <a:pPr lvl="2"/>
            <a:r>
              <a:rPr lang="en-CA" dirty="0"/>
              <a:t>Larger Catechism (for the mature in the faith)</a:t>
            </a:r>
          </a:p>
          <a:p>
            <a:pPr lvl="2"/>
            <a:r>
              <a:rPr lang="en-CA" dirty="0"/>
              <a:t>Shorter Catechism (for the young in the faith)</a:t>
            </a:r>
          </a:p>
          <a:p>
            <a:pPr lvl="1"/>
            <a:r>
              <a:rPr lang="en-CA" dirty="0"/>
              <a:t>Directory for Public Worship</a:t>
            </a:r>
          </a:p>
          <a:p>
            <a:pPr lvl="2"/>
            <a:r>
              <a:rPr lang="en-CA" dirty="0"/>
              <a:t>Similar to liturgical forms in the </a:t>
            </a:r>
            <a:r>
              <a:rPr lang="en-CA" i="1" dirty="0"/>
              <a:t>Book of Praise</a:t>
            </a:r>
          </a:p>
          <a:p>
            <a:pPr lvl="1"/>
            <a:r>
              <a:rPr lang="en-CA" dirty="0"/>
              <a:t>Form of Church Government</a:t>
            </a:r>
          </a:p>
          <a:p>
            <a:pPr lvl="2"/>
            <a:r>
              <a:rPr lang="en-CA" dirty="0"/>
              <a:t>Presbyterian model; slightly different from Dort</a:t>
            </a:r>
          </a:p>
          <a:p>
            <a:pPr lvl="2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11E41-8B0A-44D3-8E6A-AB20CDAE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868F6-8C57-4704-A8DB-77CEF0A2A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8762128-0533-4E31-916C-6C4718E5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13" y="1916832"/>
            <a:ext cx="2428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8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D607-7C03-4A34-A36F-C2AC242B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British Islands after 1659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7E96-DB8E-4FD8-894E-419D2D3A9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Westminster is adopted in Scotland</a:t>
            </a:r>
          </a:p>
          <a:p>
            <a:r>
              <a:rPr lang="en-CA" dirty="0"/>
              <a:t>Westminster is rejected in England (1660)</a:t>
            </a:r>
          </a:p>
          <a:p>
            <a:r>
              <a:rPr lang="en-CA" dirty="0"/>
              <a:t>More civil trouble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James II / VII</a:t>
            </a:r>
            <a:r>
              <a:rPr lang="en-CA" dirty="0"/>
              <a:t>: tries to reintroduce Catholicism</a:t>
            </a:r>
          </a:p>
          <a:p>
            <a:pPr lvl="1"/>
            <a:r>
              <a:rPr lang="en-CA" dirty="0">
                <a:solidFill>
                  <a:srgbClr val="FFC000"/>
                </a:solidFill>
              </a:rPr>
              <a:t>William III</a:t>
            </a:r>
            <a:r>
              <a:rPr lang="en-CA" dirty="0"/>
              <a:t> &amp; </a:t>
            </a:r>
            <a:r>
              <a:rPr lang="en-CA" dirty="0">
                <a:solidFill>
                  <a:srgbClr val="00B0F0"/>
                </a:solidFill>
              </a:rPr>
              <a:t>Mary II</a:t>
            </a:r>
            <a:r>
              <a:rPr lang="en-CA" dirty="0"/>
              <a:t>: Protestants</a:t>
            </a:r>
          </a:p>
          <a:p>
            <a:pPr lvl="2"/>
            <a:r>
              <a:rPr lang="en-CA" dirty="0"/>
              <a:t>1688: Glorious Revolution</a:t>
            </a:r>
          </a:p>
          <a:p>
            <a:pPr lvl="2"/>
            <a:r>
              <a:rPr lang="en-CA" dirty="0"/>
              <a:t>1689: Act of Toleration</a:t>
            </a:r>
          </a:p>
          <a:p>
            <a:r>
              <a:rPr lang="en-CA" dirty="0"/>
              <a:t>By 1690s</a:t>
            </a:r>
          </a:p>
          <a:p>
            <a:pPr lvl="1"/>
            <a:r>
              <a:rPr lang="en-CA" dirty="0"/>
              <a:t>England &amp; Wales: Anglican</a:t>
            </a:r>
          </a:p>
          <a:p>
            <a:pPr lvl="2"/>
            <a:r>
              <a:rPr lang="en-CA" dirty="0"/>
              <a:t>English more Arminian, Welsh more Calvinist</a:t>
            </a:r>
          </a:p>
          <a:p>
            <a:pPr lvl="1"/>
            <a:r>
              <a:rPr lang="en-CA" dirty="0"/>
              <a:t>Scotland: Presbyterian</a:t>
            </a:r>
          </a:p>
          <a:p>
            <a:pPr lvl="1"/>
            <a:r>
              <a:rPr lang="en-CA" dirty="0"/>
              <a:t>Ireland: Anglican in name, Catholic in practice</a:t>
            </a:r>
          </a:p>
          <a:p>
            <a:pPr lvl="3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59955-4A3D-4F18-B164-3866FD60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2548"/>
            <a:ext cx="1008112" cy="857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9DC41-1B06-4697-8CED-023D5B044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2" y="129055"/>
            <a:ext cx="1008112" cy="8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0680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17569</TotalTime>
  <Words>1673</Words>
  <Application>Microsoft Office PowerPoint</Application>
  <PresentationFormat>On-screen Show (4:3)</PresentationFormat>
  <Paragraphs>275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Times New Roman</vt:lpstr>
      <vt:lpstr>Wingdings</vt:lpstr>
      <vt:lpstr>4_Office Theme</vt:lpstr>
      <vt:lpstr>Church Scapes</vt:lpstr>
      <vt:lpstr>Psalm 132:4,5</vt:lpstr>
      <vt:lpstr>The British Islands</vt:lpstr>
      <vt:lpstr>The British Islands</vt:lpstr>
      <vt:lpstr>The British Islands</vt:lpstr>
      <vt:lpstr>Catholic or Protestant?</vt:lpstr>
      <vt:lpstr>Scottish Calvinists</vt:lpstr>
      <vt:lpstr>Westminster Assembly</vt:lpstr>
      <vt:lpstr>The British Islands after 1659</vt:lpstr>
      <vt:lpstr>Scottish Church Woes</vt:lpstr>
      <vt:lpstr>Scottish Church Woes</vt:lpstr>
      <vt:lpstr>Presbyterian in Three Sorts</vt:lpstr>
      <vt:lpstr>To compare</vt:lpstr>
      <vt:lpstr>Some Scottish Schisms</vt:lpstr>
      <vt:lpstr>Scottish Presbyterianism</vt:lpstr>
      <vt:lpstr>Main Stream Presbyterians</vt:lpstr>
      <vt:lpstr>Bound to what doctrine?</vt:lpstr>
      <vt:lpstr>Great Awakening</vt:lpstr>
      <vt:lpstr>The Doctrine of the PCUSA</vt:lpstr>
      <vt:lpstr>Associate and Reformed</vt:lpstr>
      <vt:lpstr>North America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659</cp:revision>
  <cp:lastPrinted>2025-11-26T23:48:28Z</cp:lastPrinted>
  <dcterms:created xsi:type="dcterms:W3CDTF">2008-08-14T09:20:46Z</dcterms:created>
  <dcterms:modified xsi:type="dcterms:W3CDTF">2025-11-27T15:15:48Z</dcterms:modified>
</cp:coreProperties>
</file>